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303" r:id="rId3"/>
    <p:sldId id="302" r:id="rId4"/>
    <p:sldId id="299" r:id="rId5"/>
    <p:sldId id="301" r:id="rId6"/>
    <p:sldId id="298" r:id="rId7"/>
    <p:sldId id="365" r:id="rId8"/>
    <p:sldId id="294" r:id="rId9"/>
    <p:sldId id="366" r:id="rId10"/>
    <p:sldId id="332" r:id="rId11"/>
    <p:sldId id="336" r:id="rId12"/>
    <p:sldId id="333" r:id="rId13"/>
    <p:sldId id="337" r:id="rId14"/>
    <p:sldId id="334" r:id="rId15"/>
    <p:sldId id="338" r:id="rId16"/>
    <p:sldId id="350" r:id="rId17"/>
    <p:sldId id="339" r:id="rId18"/>
    <p:sldId id="353" r:id="rId19"/>
    <p:sldId id="342" r:id="rId20"/>
    <p:sldId id="354" r:id="rId21"/>
    <p:sldId id="343" r:id="rId22"/>
    <p:sldId id="355" r:id="rId23"/>
    <p:sldId id="330" r:id="rId24"/>
    <p:sldId id="363" r:id="rId25"/>
    <p:sldId id="364" r:id="rId26"/>
    <p:sldId id="344" r:id="rId27"/>
    <p:sldId id="358" r:id="rId28"/>
    <p:sldId id="347" r:id="rId29"/>
    <p:sldId id="359" r:id="rId30"/>
    <p:sldId id="341" r:id="rId31"/>
    <p:sldId id="361" r:id="rId32"/>
    <p:sldId id="349" r:id="rId33"/>
    <p:sldId id="360" r:id="rId34"/>
    <p:sldId id="345" r:id="rId35"/>
    <p:sldId id="362" r:id="rId36"/>
    <p:sldId id="348" r:id="rId37"/>
    <p:sldId id="368" r:id="rId38"/>
    <p:sldId id="370" r:id="rId39"/>
    <p:sldId id="369" r:id="rId40"/>
    <p:sldId id="37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17" autoAdjust="0"/>
    <p:restoredTop sz="94660"/>
  </p:normalViewPr>
  <p:slideViewPr>
    <p:cSldViewPr snapToGrid="0">
      <p:cViewPr varScale="1">
        <p:scale>
          <a:sx n="66" d="100"/>
          <a:sy n="66" d="100"/>
        </p:scale>
        <p:origin x="427" y="48"/>
      </p:cViewPr>
      <p:guideLst/>
    </p:cSldViewPr>
  </p:slideViewPr>
  <p:notesTextViewPr>
    <p:cViewPr>
      <p:scale>
        <a:sx n="1" d="1"/>
        <a:sy n="1" d="1"/>
      </p:scale>
      <p:origin x="0" y="0"/>
    </p:cViewPr>
  </p:notesTextViewPr>
  <p:sorterViewPr>
    <p:cViewPr>
      <p:scale>
        <a:sx n="43" d="100"/>
        <a:sy n="43" d="100"/>
      </p:scale>
      <p:origin x="0" y="-319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389B224-95CE-4DB2-ACA0-A0AE33AB56FD}"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745C0-15B0-4466-A529-318C99D4104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85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9B224-95CE-4DB2-ACA0-A0AE33AB56FD}"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745C0-15B0-4466-A529-318C99D4104B}" type="slidenum">
              <a:rPr lang="en-GB" smtClean="0"/>
              <a:t>‹#›</a:t>
            </a:fld>
            <a:endParaRPr lang="en-GB"/>
          </a:p>
        </p:txBody>
      </p:sp>
    </p:spTree>
    <p:extLst>
      <p:ext uri="{BB962C8B-B14F-4D97-AF65-F5344CB8AC3E}">
        <p14:creationId xmlns:p14="http://schemas.microsoft.com/office/powerpoint/2010/main" val="224360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9B224-95CE-4DB2-ACA0-A0AE33AB56FD}"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745C0-15B0-4466-A529-318C99D4104B}"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3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9B224-95CE-4DB2-ACA0-A0AE33AB56FD}"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745C0-15B0-4466-A529-318C99D4104B}" type="slidenum">
              <a:rPr lang="en-GB" smtClean="0"/>
              <a:t>‹#›</a:t>
            </a:fld>
            <a:endParaRPr lang="en-GB"/>
          </a:p>
        </p:txBody>
      </p:sp>
    </p:spTree>
    <p:extLst>
      <p:ext uri="{BB962C8B-B14F-4D97-AF65-F5344CB8AC3E}">
        <p14:creationId xmlns:p14="http://schemas.microsoft.com/office/powerpoint/2010/main" val="1455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9B224-95CE-4DB2-ACA0-A0AE33AB56FD}"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745C0-15B0-4466-A529-318C99D4104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24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89B224-95CE-4DB2-ACA0-A0AE33AB56FD}"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A745C0-15B0-4466-A529-318C99D4104B}" type="slidenum">
              <a:rPr lang="en-GB" smtClean="0"/>
              <a:t>‹#›</a:t>
            </a:fld>
            <a:endParaRPr lang="en-GB"/>
          </a:p>
        </p:txBody>
      </p:sp>
    </p:spTree>
    <p:extLst>
      <p:ext uri="{BB962C8B-B14F-4D97-AF65-F5344CB8AC3E}">
        <p14:creationId xmlns:p14="http://schemas.microsoft.com/office/powerpoint/2010/main" val="201659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89B224-95CE-4DB2-ACA0-A0AE33AB56FD}"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A745C0-15B0-4466-A529-318C99D4104B}" type="slidenum">
              <a:rPr lang="en-GB" smtClean="0"/>
              <a:t>‹#›</a:t>
            </a:fld>
            <a:endParaRPr lang="en-GB"/>
          </a:p>
        </p:txBody>
      </p:sp>
    </p:spTree>
    <p:extLst>
      <p:ext uri="{BB962C8B-B14F-4D97-AF65-F5344CB8AC3E}">
        <p14:creationId xmlns:p14="http://schemas.microsoft.com/office/powerpoint/2010/main" val="342861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89B224-95CE-4DB2-ACA0-A0AE33AB56FD}"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A745C0-15B0-4466-A529-318C99D4104B}" type="slidenum">
              <a:rPr lang="en-GB" smtClean="0"/>
              <a:t>‹#›</a:t>
            </a:fld>
            <a:endParaRPr lang="en-GB"/>
          </a:p>
        </p:txBody>
      </p:sp>
    </p:spTree>
    <p:extLst>
      <p:ext uri="{BB962C8B-B14F-4D97-AF65-F5344CB8AC3E}">
        <p14:creationId xmlns:p14="http://schemas.microsoft.com/office/powerpoint/2010/main" val="424748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9B224-95CE-4DB2-ACA0-A0AE33AB56FD}"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A745C0-15B0-4466-A529-318C99D4104B}" type="slidenum">
              <a:rPr lang="en-GB" smtClean="0"/>
              <a:t>‹#›</a:t>
            </a:fld>
            <a:endParaRPr lang="en-GB"/>
          </a:p>
        </p:txBody>
      </p:sp>
    </p:spTree>
    <p:extLst>
      <p:ext uri="{BB962C8B-B14F-4D97-AF65-F5344CB8AC3E}">
        <p14:creationId xmlns:p14="http://schemas.microsoft.com/office/powerpoint/2010/main" val="256661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89B224-95CE-4DB2-ACA0-A0AE33AB56FD}"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A745C0-15B0-4466-A529-318C99D4104B}" type="slidenum">
              <a:rPr lang="en-GB" smtClean="0"/>
              <a:t>‹#›</a:t>
            </a:fld>
            <a:endParaRPr lang="en-GB"/>
          </a:p>
        </p:txBody>
      </p:sp>
    </p:spTree>
    <p:extLst>
      <p:ext uri="{BB962C8B-B14F-4D97-AF65-F5344CB8AC3E}">
        <p14:creationId xmlns:p14="http://schemas.microsoft.com/office/powerpoint/2010/main" val="77723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89B224-95CE-4DB2-ACA0-A0AE33AB56FD}"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A745C0-15B0-4466-A529-318C99D4104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66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89B224-95CE-4DB2-ACA0-A0AE33AB56FD}" type="datetimeFigureOut">
              <a:rPr lang="en-GB" smtClean="0"/>
              <a:t>12/05/2020</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8A745C0-15B0-4466-A529-318C99D4104B}"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584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8" name="Straight Connector 78">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B2335D-7074-4178-8084-EC7756F327EC}"/>
              </a:ext>
            </a:extLst>
          </p:cNvPr>
          <p:cNvSpPr>
            <a:spLocks noGrp="1"/>
          </p:cNvSpPr>
          <p:nvPr>
            <p:ph type="title"/>
          </p:nvPr>
        </p:nvSpPr>
        <p:spPr>
          <a:xfrm>
            <a:off x="-1" y="585216"/>
            <a:ext cx="8776092" cy="1499616"/>
          </a:xfrm>
        </p:spPr>
        <p:txBody>
          <a:bodyPr vert="horz" lIns="91440" tIns="45720" rIns="91440" bIns="45720" rtlCol="0" anchor="ctr">
            <a:normAutofit/>
          </a:bodyPr>
          <a:lstStyle/>
          <a:p>
            <a:r>
              <a:rPr lang="en-US" sz="6600" b="1" dirty="0"/>
              <a:t>ΑΣΚΗΣΗ </a:t>
            </a:r>
            <a:r>
              <a:rPr lang="el-GR" sz="6600" b="1" dirty="0"/>
              <a:t>&amp; </a:t>
            </a:r>
            <a:r>
              <a:rPr lang="en-US" sz="6600" b="1" dirty="0"/>
              <a:t>ΚΟΡΩΝΟΪΟΣ</a:t>
            </a:r>
            <a:endParaRPr lang="en-US" sz="6600" dirty="0"/>
          </a:p>
        </p:txBody>
      </p:sp>
      <p:sp>
        <p:nvSpPr>
          <p:cNvPr id="1040" name="Rectangle 80">
            <a:extLst>
              <a:ext uri="{FF2B5EF4-FFF2-40B4-BE49-F238E27FC236}">
                <a16:creationId xmlns:a16="http://schemas.microsoft.com/office/drawing/2014/main" id="{F2F5D6BE-C38C-4A7F-9D39-638E45C82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82">
            <a:extLst>
              <a:ext uri="{FF2B5EF4-FFF2-40B4-BE49-F238E27FC236}">
                <a16:creationId xmlns:a16="http://schemas.microsoft.com/office/drawing/2014/main" id="{E53BCA64-8A4A-4B39-A64D-DBA0F97E4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Χρόνια Αποφρακτική Πνευμονοπάθεια: Γιατί πρέπει να επενδύσετε στην ...">
            <a:extLst>
              <a:ext uri="{FF2B5EF4-FFF2-40B4-BE49-F238E27FC236}">
                <a16:creationId xmlns:a16="http://schemas.microsoft.com/office/drawing/2014/main" id="{D5E06F85-5FE8-484D-B28F-C5B19AD7B75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6277" r="23668" b="-2"/>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C795FC1-1C48-4ADE-82C1-26A81831D83E}"/>
              </a:ext>
            </a:extLst>
          </p:cNvPr>
          <p:cNvSpPr txBox="1">
            <a:spLocks/>
          </p:cNvSpPr>
          <p:nvPr/>
        </p:nvSpPr>
        <p:spPr>
          <a:xfrm>
            <a:off x="-90990" y="297562"/>
            <a:ext cx="9720072"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GB" sz="7200" b="1" dirty="0"/>
          </a:p>
        </p:txBody>
      </p:sp>
      <p:pic>
        <p:nvPicPr>
          <p:cNvPr id="26" name="Picture 4" descr="Βήμα βήμα η εξέλιξη της επιδημίας του κορωνοϊού μέχρι σήμερα ...">
            <a:extLst>
              <a:ext uri="{FF2B5EF4-FFF2-40B4-BE49-F238E27FC236}">
                <a16:creationId xmlns:a16="http://schemas.microsoft.com/office/drawing/2014/main" id="{59E11056-D018-4AE0-8100-1037EF1638A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8130" r="23419" b="-2"/>
          <a:stretch/>
        </p:blipFill>
        <p:spPr bwMode="auto">
          <a:xfrm>
            <a:off x="1389889" y="1901816"/>
            <a:ext cx="4403462" cy="437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60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85734-1FC1-4DBA-86FC-F16C1C4E0529}"/>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latin typeface="+mj-lt"/>
                <a:ea typeface="+mj-ea"/>
                <a:cs typeface="+mj-cs"/>
              </a:rPr>
              <a:t>Επ</a:t>
            </a:r>
            <a:r>
              <a:rPr lang="en-US" sz="4400" kern="1200" cap="all" spc="200" baseline="0" dirty="0" err="1">
                <a:solidFill>
                  <a:srgbClr val="FFFFFF"/>
                </a:solidFill>
                <a:latin typeface="+mj-lt"/>
                <a:ea typeface="+mj-ea"/>
                <a:cs typeface="+mj-cs"/>
              </a:rPr>
              <a:t>ιτο</a:t>
            </a:r>
            <a:r>
              <a:rPr lang="en-US" sz="4400" kern="1200" cap="all" spc="200" baseline="0" dirty="0">
                <a:solidFill>
                  <a:srgbClr val="FFFFFF"/>
                </a:solidFill>
                <a:latin typeface="+mj-lt"/>
                <a:ea typeface="+mj-ea"/>
                <a:cs typeface="+mj-cs"/>
              </a:rPr>
              <a:t>πιο τρεξιμο </a:t>
            </a:r>
            <a:br>
              <a:rPr lang="en-US" sz="4400" kern="1200" cap="all" spc="200" baseline="0" dirty="0">
                <a:solidFill>
                  <a:srgbClr val="FFFFFF"/>
                </a:solidFill>
                <a:latin typeface="+mj-lt"/>
                <a:ea typeface="+mj-ea"/>
                <a:cs typeface="+mj-cs"/>
              </a:rPr>
            </a:br>
            <a:r>
              <a:rPr lang="en-US" sz="4400" kern="1200" cap="all" spc="200" baseline="0" dirty="0">
                <a:solidFill>
                  <a:srgbClr val="FFFFFF"/>
                </a:solidFill>
                <a:latin typeface="+mj-lt"/>
                <a:ea typeface="+mj-ea"/>
                <a:cs typeface="+mj-cs"/>
              </a:rPr>
              <a:t>60 sec</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 ">
            <a:extLst>
              <a:ext uri="{FF2B5EF4-FFF2-40B4-BE49-F238E27FC236}">
                <a16:creationId xmlns:a16="http://schemas.microsoft.com/office/drawing/2014/main" id="{A9A17121-C350-48B2-85DD-39E84FE3DA3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72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2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AD036-77BB-4B6F-91A4-DE8223593D66}"/>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latin typeface="+mj-lt"/>
                <a:ea typeface="+mj-ea"/>
                <a:cs typeface="+mj-cs"/>
              </a:rPr>
              <a:t>J</a:t>
            </a:r>
            <a:r>
              <a:rPr lang="en-US" sz="4400" u="sng" kern="1200" cap="all" spc="200" baseline="0" dirty="0">
                <a:solidFill>
                  <a:srgbClr val="FFFFFF"/>
                </a:solidFill>
                <a:latin typeface="+mj-lt"/>
                <a:ea typeface="+mj-ea"/>
                <a:cs typeface="+mj-cs"/>
              </a:rPr>
              <a:t>umping jugs</a:t>
            </a:r>
            <a:br>
              <a:rPr lang="en-US" sz="4400" u="sng" kern="1200" cap="all" spc="200" baseline="0" dirty="0">
                <a:solidFill>
                  <a:srgbClr val="FFFFFF"/>
                </a:solidFill>
                <a:latin typeface="+mj-lt"/>
                <a:ea typeface="+mj-ea"/>
                <a:cs typeface="+mj-cs"/>
              </a:rPr>
            </a:br>
            <a:r>
              <a:rPr lang="en-US" sz="4400" u="sng" kern="1200" cap="all" spc="200" baseline="0" dirty="0">
                <a:solidFill>
                  <a:srgbClr val="FFFFFF"/>
                </a:solidFill>
                <a:latin typeface="+mj-lt"/>
                <a:ea typeface="+mj-ea"/>
                <a:cs typeface="+mj-cs"/>
              </a:rPr>
              <a:t>30 sec</a:t>
            </a:r>
            <a:endParaRPr lang="en-US" sz="4400" kern="1200" cap="all" spc="200" baseline="0" dirty="0">
              <a:solidFill>
                <a:srgbClr val="FFFFFF"/>
              </a:solidFill>
              <a:latin typeface="+mj-lt"/>
              <a:ea typeface="+mj-ea"/>
              <a:cs typeface="+mj-cs"/>
            </a:endParaRP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2C68A055-0B04-4825-9040-DA8D03A33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82187"/>
            <a:ext cx="5459470" cy="4094602"/>
          </a:xfrm>
          <a:prstGeom prst="rect">
            <a:avLst/>
          </a:prstGeom>
        </p:spPr>
      </p:pic>
    </p:spTree>
    <p:extLst>
      <p:ext uri="{BB962C8B-B14F-4D97-AF65-F5344CB8AC3E}">
        <p14:creationId xmlns:p14="http://schemas.microsoft.com/office/powerpoint/2010/main" val="75495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7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93EA7-ACC8-436A-ABBE-F3FE9F721B2E}"/>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latin typeface="+mj-lt"/>
                <a:ea typeface="+mj-ea"/>
                <a:cs typeface="+mj-cs"/>
              </a:rPr>
              <a:t>Inchworm</a:t>
            </a:r>
            <a:br>
              <a:rPr lang="en-US" sz="4400" kern="1200" cap="all" spc="200" baseline="0" dirty="0">
                <a:solidFill>
                  <a:srgbClr val="FFFFFF"/>
                </a:solidFill>
                <a:latin typeface="+mj-lt"/>
                <a:ea typeface="+mj-ea"/>
                <a:cs typeface="+mj-cs"/>
              </a:rPr>
            </a:br>
            <a:r>
              <a:rPr lang="en-US" sz="4400" kern="1200" cap="all" spc="200" baseline="0" dirty="0">
                <a:solidFill>
                  <a:srgbClr val="FFFFFF"/>
                </a:solidFill>
                <a:latin typeface="+mj-lt"/>
                <a:ea typeface="+mj-ea"/>
                <a:cs typeface="+mj-cs"/>
              </a:rPr>
              <a:t>10 x</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he inchworm is a great bodyweight exercise that warms up the entire body. It strengthens your arms chest upper back lower back and abs and increases your balance and stability. Since your core needs to work hard to maintain stability and proper posture this exercise can be part of a warm up routine or a core workout. #CoreStability">
            <a:extLst>
              <a:ext uri="{FF2B5EF4-FFF2-40B4-BE49-F238E27FC236}">
                <a16:creationId xmlns:a16="http://schemas.microsoft.com/office/drawing/2014/main" id="{CCFEDFAF-3E98-43FD-BA5F-C8F1CC54A4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5505278" y="1030265"/>
            <a:ext cx="6393033" cy="479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1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4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4F772-B0C9-49A9-8D77-5BA672E3D602}"/>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Plank  20 sec</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 ">
            <a:extLst>
              <a:ext uri="{FF2B5EF4-FFF2-40B4-BE49-F238E27FC236}">
                <a16:creationId xmlns:a16="http://schemas.microsoft.com/office/drawing/2014/main" id="{7250F35D-9CDB-4C95-AB01-B0B3F6E4BC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4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2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900DD-8A8F-43BF-9488-1D5914B4C260}"/>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 ημικαθισματα / squats 10 χ</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Fat Burning Exercise Bodtweight Squat #HIIT_Workouts #Cardio_workout #fat_burning_Workout #hiit_treadmill #hiit_cardio #HIIT_at_home #cardio_at_home #fat_burning_exercises #fat_burning_exercises_at_home #hiit_exercises #fat_burning_exercises_gym #fat_burning_exercises_for_beginners #cardio_exercises">
            <a:extLst>
              <a:ext uri="{FF2B5EF4-FFF2-40B4-BE49-F238E27FC236}">
                <a16:creationId xmlns:a16="http://schemas.microsoft.com/office/drawing/2014/main" id="{9FCE578D-A29A-4EFB-9BAC-27E693B3D3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21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Κορωνοϊός στην Ελλάδα: Αναλυτικά οι πόλεις και περιοχές με τα 190 ...">
            <a:extLst>
              <a:ext uri="{FF2B5EF4-FFF2-40B4-BE49-F238E27FC236}">
                <a16:creationId xmlns:a16="http://schemas.microsoft.com/office/drawing/2014/main" id="{B6FBA14B-A2CF-4036-BDB9-CEBDD99BD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739572"/>
            <a:ext cx="11189355" cy="548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6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C5A3D-A2E9-49E4-A7D9-B529EDE0369B}"/>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100" kern="1200" cap="all" spc="200" baseline="0">
                <a:solidFill>
                  <a:srgbClr val="FFFFFF"/>
                </a:solidFill>
                <a:latin typeface="+mj-lt"/>
                <a:ea typeface="+mj-ea"/>
                <a:cs typeface="+mj-cs"/>
              </a:rPr>
              <a:t>Ημικαθισματα με πλαγιεσ αρσεισ / squats side kicks </a:t>
            </a:r>
            <a:br>
              <a:rPr lang="en-US" sz="4100" kern="1200" cap="all" spc="200" baseline="0">
                <a:solidFill>
                  <a:srgbClr val="FFFFFF"/>
                </a:solidFill>
                <a:latin typeface="+mj-lt"/>
                <a:ea typeface="+mj-ea"/>
                <a:cs typeface="+mj-cs"/>
              </a:rPr>
            </a:br>
            <a:r>
              <a:rPr lang="en-US" sz="4100" kern="1200" cap="all" spc="200" baseline="0">
                <a:solidFill>
                  <a:srgbClr val="FFFFFF"/>
                </a:solidFill>
                <a:latin typeface="+mj-lt"/>
                <a:ea typeface="+mj-ea"/>
                <a:cs typeface="+mj-cs"/>
              </a:rPr>
              <a:t>5x σε καθε ποδι  </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Butt / Glute Exercise Squat with Side Kick #glute_workout #glute_workout_women #glute_exercises #glute_routine #glute_workout_at_home #butt_workout #butt_workout_at_home #butt_exercises #butt_workout_before_and_after #butt_exercises_for_women #butt_tattoos #kettlebell">
            <a:extLst>
              <a:ext uri="{FF2B5EF4-FFF2-40B4-BE49-F238E27FC236}">
                <a16:creationId xmlns:a16="http://schemas.microsoft.com/office/drawing/2014/main" id="{B066577A-9F54-4543-900A-F9A4DCD938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699753"/>
            <a:ext cx="5459470" cy="545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8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4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174" name="Straight Connector 7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175" name="Rectangle 7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6" name="Rectangle 7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A4D51-DED9-4707-843F-669C80F44537}"/>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 προβολεσ /  lunges 5χ +5χ</a:t>
            </a:r>
          </a:p>
        </p:txBody>
      </p:sp>
      <p:cxnSp>
        <p:nvCxnSpPr>
          <p:cNvPr id="7177" name="Straight Connector 8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A drawing of a person&#10;&#10;Description automatically generated">
            <a:extLst>
              <a:ext uri="{FF2B5EF4-FFF2-40B4-BE49-F238E27FC236}">
                <a16:creationId xmlns:a16="http://schemas.microsoft.com/office/drawing/2014/main" id="{702C942E-53F0-4FA0-9D77-619916B5C9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52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4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316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E5A8D-FE63-49D2-973C-F8E03227DED7}"/>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latin typeface="+mj-lt"/>
                <a:ea typeface="+mj-ea"/>
                <a:cs typeface="+mj-cs"/>
              </a:rPr>
              <a:t>Κα</a:t>
            </a:r>
            <a:r>
              <a:rPr lang="en-US" sz="4400" kern="1200" cap="all" spc="200" baseline="0" dirty="0" err="1">
                <a:solidFill>
                  <a:srgbClr val="FFFFFF"/>
                </a:solidFill>
                <a:latin typeface="+mj-lt"/>
                <a:ea typeface="+mj-ea"/>
                <a:cs typeface="+mj-cs"/>
              </a:rPr>
              <a:t>μψεισ</a:t>
            </a:r>
            <a:r>
              <a:rPr lang="en-US" sz="4400" kern="1200" cap="all" spc="200" baseline="0" dirty="0">
                <a:solidFill>
                  <a:srgbClr val="FFFFFF"/>
                </a:solidFill>
                <a:latin typeface="+mj-lt"/>
                <a:ea typeface="+mj-ea"/>
                <a:cs typeface="+mj-cs"/>
              </a:rPr>
              <a:t> /</a:t>
            </a:r>
            <a:br>
              <a:rPr lang="el-GR" sz="4400" kern="1200" cap="all" spc="200" baseline="0" dirty="0">
                <a:solidFill>
                  <a:srgbClr val="FFFFFF"/>
                </a:solidFill>
                <a:latin typeface="+mj-lt"/>
                <a:ea typeface="+mj-ea"/>
                <a:cs typeface="+mj-cs"/>
              </a:rPr>
            </a:br>
            <a:r>
              <a:rPr lang="en-US" sz="4400" kern="1200" cap="all" spc="200" baseline="0" dirty="0">
                <a:solidFill>
                  <a:srgbClr val="FFFFFF"/>
                </a:solidFill>
                <a:latin typeface="+mj-lt"/>
                <a:ea typeface="+mj-ea"/>
                <a:cs typeface="+mj-cs"/>
              </a:rPr>
              <a:t> push ups 10x </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Upper body strength test.">
            <a:extLst>
              <a:ext uri="{FF2B5EF4-FFF2-40B4-BE49-F238E27FC236}">
                <a16:creationId xmlns:a16="http://schemas.microsoft.com/office/drawing/2014/main" id="{BC062A90-69AF-417E-96C3-5689A1AFD14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42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143E-7BD0-403C-B992-1658C13233A2}"/>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l-GR" sz="4400" kern="1200" cap="all" spc="200" baseline="0" dirty="0">
                <a:solidFill>
                  <a:srgbClr val="FFFFFF"/>
                </a:solidFill>
                <a:latin typeface="+mj-lt"/>
                <a:ea typeface="+mj-ea"/>
                <a:cs typeface="+mj-cs"/>
              </a:rPr>
              <a:t>Ή </a:t>
            </a:r>
            <a:r>
              <a:rPr lang="en-US" sz="4400" kern="1200" cap="all" spc="200" baseline="0" dirty="0">
                <a:solidFill>
                  <a:srgbClr val="FFFFFF"/>
                </a:solidFill>
                <a:latin typeface="+mj-lt"/>
                <a:ea typeface="+mj-ea"/>
                <a:cs typeface="+mj-cs"/>
              </a:rPr>
              <a:t> Κα</a:t>
            </a:r>
            <a:r>
              <a:rPr lang="en-US" sz="4400" kern="1200" cap="all" spc="200" baseline="0" dirty="0" err="1">
                <a:solidFill>
                  <a:srgbClr val="FFFFFF"/>
                </a:solidFill>
                <a:latin typeface="+mj-lt"/>
                <a:ea typeface="+mj-ea"/>
                <a:cs typeface="+mj-cs"/>
              </a:rPr>
              <a:t>μψεισ</a:t>
            </a:r>
            <a:r>
              <a:rPr lang="en-US" sz="4400" kern="1200" cap="all" spc="200" baseline="0" dirty="0">
                <a:solidFill>
                  <a:srgbClr val="FFFFFF"/>
                </a:solidFill>
                <a:latin typeface="+mj-lt"/>
                <a:ea typeface="+mj-ea"/>
                <a:cs typeface="+mj-cs"/>
              </a:rPr>
              <a:t> </a:t>
            </a:r>
            <a:r>
              <a:rPr lang="el-GR" sz="4400" kern="1200" cap="all" spc="200" baseline="0" dirty="0">
                <a:solidFill>
                  <a:srgbClr val="FFFFFF"/>
                </a:solidFill>
                <a:latin typeface="+mj-lt"/>
                <a:ea typeface="+mj-ea"/>
                <a:cs typeface="+mj-cs"/>
              </a:rPr>
              <a:t> με </a:t>
            </a:r>
            <a:r>
              <a:rPr lang="el-GR" sz="4400" kern="1200" cap="all" spc="200" baseline="0" dirty="0" err="1">
                <a:solidFill>
                  <a:srgbClr val="FFFFFF"/>
                </a:solidFill>
                <a:latin typeface="+mj-lt"/>
                <a:ea typeface="+mj-ea"/>
                <a:cs typeface="+mj-cs"/>
              </a:rPr>
              <a:t>τεντωμενα</a:t>
            </a:r>
            <a:r>
              <a:rPr lang="el-GR" sz="4400" kern="1200" cap="all" spc="200" baseline="0" dirty="0">
                <a:solidFill>
                  <a:srgbClr val="FFFFFF"/>
                </a:solidFill>
                <a:latin typeface="+mj-lt"/>
                <a:ea typeface="+mj-ea"/>
                <a:cs typeface="+mj-cs"/>
              </a:rPr>
              <a:t> </a:t>
            </a:r>
            <a:r>
              <a:rPr lang="el-GR" sz="4400" kern="1200" cap="all" spc="200" baseline="0" dirty="0" err="1">
                <a:solidFill>
                  <a:srgbClr val="FFFFFF"/>
                </a:solidFill>
                <a:latin typeface="+mj-lt"/>
                <a:ea typeface="+mj-ea"/>
                <a:cs typeface="+mj-cs"/>
              </a:rPr>
              <a:t>γονατα</a:t>
            </a:r>
            <a:r>
              <a:rPr lang="el-GR" sz="4400" kern="1200" cap="all" spc="200" baseline="0" dirty="0">
                <a:solidFill>
                  <a:srgbClr val="FFFFFF"/>
                </a:solidFill>
                <a:latin typeface="+mj-lt"/>
                <a:ea typeface="+mj-ea"/>
                <a:cs typeface="+mj-cs"/>
              </a:rPr>
              <a:t> </a:t>
            </a:r>
            <a:br>
              <a:rPr lang="el-GR" sz="4400" kern="1200" cap="all" spc="200" baseline="0" dirty="0">
                <a:solidFill>
                  <a:srgbClr val="FFFFFF"/>
                </a:solidFill>
                <a:latin typeface="+mj-lt"/>
                <a:ea typeface="+mj-ea"/>
                <a:cs typeface="+mj-cs"/>
              </a:rPr>
            </a:br>
            <a:r>
              <a:rPr lang="en-US" sz="4400" kern="1200" cap="all" spc="200" baseline="0" dirty="0">
                <a:solidFill>
                  <a:srgbClr val="FFFFFF"/>
                </a:solidFill>
                <a:latin typeface="+mj-lt"/>
                <a:ea typeface="+mj-ea"/>
                <a:cs typeface="+mj-cs"/>
              </a:rPr>
              <a:t>/ push ups </a:t>
            </a:r>
            <a:r>
              <a:rPr lang="el-GR" sz="4400" kern="1200" cap="all" spc="200" baseline="0" dirty="0">
                <a:solidFill>
                  <a:srgbClr val="FFFFFF"/>
                </a:solidFill>
                <a:latin typeface="+mj-lt"/>
                <a:ea typeface="+mj-ea"/>
                <a:cs typeface="+mj-cs"/>
              </a:rPr>
              <a:t>  </a:t>
            </a:r>
            <a:r>
              <a:rPr lang="en-US" sz="4400" kern="1200" cap="all" spc="200" baseline="0" dirty="0">
                <a:solidFill>
                  <a:srgbClr val="FFFFFF"/>
                </a:solidFill>
                <a:latin typeface="+mj-lt"/>
                <a:ea typeface="+mj-ea"/>
                <a:cs typeface="+mj-cs"/>
              </a:rPr>
              <a:t>10x </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 ">
            <a:extLst>
              <a:ext uri="{FF2B5EF4-FFF2-40B4-BE49-F238E27FC236}">
                <a16:creationId xmlns:a16="http://schemas.microsoft.com/office/drawing/2014/main" id="{83E0F17E-F14C-4791-948E-625579F0E5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9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113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BCC65-69C8-4241-9886-09374827150F}"/>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  Up down plank 5x </a:t>
            </a:r>
          </a:p>
        </p:txBody>
      </p:sp>
      <p:cxnSp>
        <p:nvCxnSpPr>
          <p:cNvPr id="81" name="Straight Connector 8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2530" name="Picture 2" descr="Up Down Plank | Illustrated Exercise Guide">
            <a:extLst>
              <a:ext uri="{FF2B5EF4-FFF2-40B4-BE49-F238E27FC236}">
                <a16:creationId xmlns:a16="http://schemas.microsoft.com/office/drawing/2014/main" id="{CD2F7927-EA72-4EA8-AB57-DF2A8441EC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32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2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A4A5F-41F0-4695-9672-03C2C28E9AE6}"/>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spc="200" dirty="0">
                <a:solidFill>
                  <a:srgbClr val="FFFFFF"/>
                </a:solidFill>
              </a:rPr>
              <a:t>Mountain climber </a:t>
            </a:r>
            <a:r>
              <a:rPr lang="en-US" sz="4400" kern="1200" cap="all" spc="200" baseline="0" dirty="0">
                <a:solidFill>
                  <a:srgbClr val="FFFFFF"/>
                </a:solidFill>
                <a:latin typeface="+mj-lt"/>
                <a:ea typeface="+mj-ea"/>
                <a:cs typeface="+mj-cs"/>
              </a:rPr>
              <a:t>  5x + 5x </a:t>
            </a:r>
          </a:p>
        </p:txBody>
      </p:sp>
      <p:cxnSp>
        <p:nvCxnSpPr>
          <p:cNvPr id="53" name="Straight Connector 52">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 descr=" ">
            <a:extLst>
              <a:ext uri="{FF2B5EF4-FFF2-40B4-BE49-F238E27FC236}">
                <a16:creationId xmlns:a16="http://schemas.microsoft.com/office/drawing/2014/main" id="{01AB8C9B-4871-48F8-BEE8-D4F5F0CAEB7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5611237" y="1382187"/>
            <a:ext cx="5944233" cy="445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8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2" name="Straight Connector 7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4103" name="Rectangle 7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Rectangle 7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C2C227-5F71-4854-BA1C-8E4B2FDB4C9F}"/>
              </a:ext>
            </a:extLst>
          </p:cNvPr>
          <p:cNvSpPr>
            <a:spLocks noGrp="1"/>
          </p:cNvSpPr>
          <p:nvPr>
            <p:ph type="title"/>
          </p:nvPr>
        </p:nvSpPr>
        <p:spPr>
          <a:xfrm>
            <a:off x="3274" y="640080"/>
            <a:ext cx="4839658" cy="3034857"/>
          </a:xfrm>
        </p:spPr>
        <p:txBody>
          <a:bodyPr vert="horz" lIns="91440" tIns="45720" rIns="91440" bIns="45720" rtlCol="0" anchor="b">
            <a:normAutofit fontScale="90000"/>
          </a:bodyPr>
          <a:lstStyle/>
          <a:p>
            <a:pPr algn="r"/>
            <a:r>
              <a:rPr lang="en-US" sz="6000" kern="1200" cap="all" spc="200" baseline="0" dirty="0">
                <a:solidFill>
                  <a:srgbClr val="FFFFFF"/>
                </a:solidFill>
                <a:latin typeface="+mj-lt"/>
                <a:ea typeface="+mj-ea"/>
                <a:cs typeface="+mj-cs"/>
              </a:rPr>
              <a:t>ΦΥΣΙΚΗ ΚΑΤΑΣΤΑΣΗ</a:t>
            </a:r>
            <a:r>
              <a:rPr lang="el-GR" sz="6000" kern="1200" cap="all" spc="200" baseline="0" dirty="0">
                <a:solidFill>
                  <a:srgbClr val="FFFFFF"/>
                </a:solidFill>
                <a:latin typeface="+mj-lt"/>
                <a:ea typeface="+mj-ea"/>
                <a:cs typeface="+mj-cs"/>
              </a:rPr>
              <a:t> </a:t>
            </a:r>
            <a:r>
              <a:rPr lang="el-GR" sz="6000" kern="1200" cap="all" spc="200" baseline="0" dirty="0" err="1">
                <a:solidFill>
                  <a:srgbClr val="FFFFFF"/>
                </a:solidFill>
                <a:latin typeface="+mj-lt"/>
                <a:ea typeface="+mj-ea"/>
                <a:cs typeface="+mj-cs"/>
              </a:rPr>
              <a:t>σχετιζομενη</a:t>
            </a:r>
            <a:r>
              <a:rPr lang="el-GR" sz="6000" kern="1200" cap="all" spc="200" baseline="0" dirty="0">
                <a:solidFill>
                  <a:srgbClr val="FFFFFF"/>
                </a:solidFill>
                <a:latin typeface="+mj-lt"/>
                <a:ea typeface="+mj-ea"/>
                <a:cs typeface="+mj-cs"/>
              </a:rPr>
              <a:t> με την </a:t>
            </a:r>
            <a:r>
              <a:rPr lang="el-GR" sz="6000" kern="1200" cap="all" spc="200" baseline="0" dirty="0" err="1">
                <a:solidFill>
                  <a:srgbClr val="FFFFFF"/>
                </a:solidFill>
                <a:latin typeface="+mj-lt"/>
                <a:ea typeface="+mj-ea"/>
                <a:cs typeface="+mj-cs"/>
              </a:rPr>
              <a:t>υγεια</a:t>
            </a:r>
            <a:endParaRPr lang="en-US" sz="6000" kern="1200" cap="all" spc="200" baseline="0" dirty="0">
              <a:solidFill>
                <a:srgbClr val="FFFFFF"/>
              </a:solidFill>
              <a:latin typeface="+mj-lt"/>
              <a:ea typeface="+mj-ea"/>
              <a:cs typeface="+mj-cs"/>
            </a:endParaRPr>
          </a:p>
        </p:txBody>
      </p:sp>
      <p:cxnSp>
        <p:nvCxnSpPr>
          <p:cNvPr id="81" name="Straight Connector 8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6" name="Picture 6" descr="Άθληση και Υγεία – Παιδιά και Άθληση">
            <a:extLst>
              <a:ext uri="{FF2B5EF4-FFF2-40B4-BE49-F238E27FC236}">
                <a16:creationId xmlns:a16="http://schemas.microsoft.com/office/drawing/2014/main" id="{080E27D7-61BC-44C2-A1E4-0F2E39876E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2" t="3947" r="5409"/>
          <a:stretch/>
        </p:blipFill>
        <p:spPr bwMode="auto">
          <a:xfrm>
            <a:off x="6723454" y="1198741"/>
            <a:ext cx="4200924" cy="406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4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A902A-6168-423D-9842-AC12AA4DC00E}"/>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l-GR" sz="4400" kern="1200" cap="all" spc="200" baseline="0" dirty="0" err="1">
                <a:solidFill>
                  <a:srgbClr val="FFFFFF"/>
                </a:solidFill>
                <a:latin typeface="+mj-lt"/>
                <a:ea typeface="+mj-ea"/>
                <a:cs typeface="+mj-cs"/>
              </a:rPr>
              <a:t>Πλαγιοι</a:t>
            </a:r>
            <a:r>
              <a:rPr lang="el-GR" sz="4400" kern="1200" cap="all" spc="200" baseline="0" dirty="0">
                <a:solidFill>
                  <a:srgbClr val="FFFFFF"/>
                </a:solidFill>
                <a:latin typeface="+mj-lt"/>
                <a:ea typeface="+mj-ea"/>
                <a:cs typeface="+mj-cs"/>
              </a:rPr>
              <a:t> </a:t>
            </a:r>
            <a:r>
              <a:rPr lang="el-GR" sz="4400" kern="1200" cap="all" spc="200" baseline="0" dirty="0" err="1">
                <a:solidFill>
                  <a:srgbClr val="FFFFFF"/>
                </a:solidFill>
                <a:latin typeface="+mj-lt"/>
                <a:ea typeface="+mj-ea"/>
                <a:cs typeface="+mj-cs"/>
              </a:rPr>
              <a:t>κοιλιακοι</a:t>
            </a:r>
            <a:r>
              <a:rPr lang="el-GR" sz="4400" kern="1200" cap="all" spc="200" baseline="0" dirty="0">
                <a:solidFill>
                  <a:srgbClr val="FFFFFF"/>
                </a:solidFill>
                <a:latin typeface="+mj-lt"/>
                <a:ea typeface="+mj-ea"/>
                <a:cs typeface="+mj-cs"/>
              </a:rPr>
              <a:t> </a:t>
            </a:r>
            <a:br>
              <a:rPr lang="el-GR" sz="4400" kern="1200" cap="all" spc="200" baseline="0" dirty="0">
                <a:solidFill>
                  <a:srgbClr val="FFFFFF"/>
                </a:solidFill>
                <a:latin typeface="+mj-lt"/>
                <a:ea typeface="+mj-ea"/>
                <a:cs typeface="+mj-cs"/>
              </a:rPr>
            </a:br>
            <a:r>
              <a:rPr lang="el-GR" sz="4400" kern="1200" cap="all" spc="200" baseline="0" dirty="0">
                <a:solidFill>
                  <a:srgbClr val="FFFFFF"/>
                </a:solidFill>
                <a:latin typeface="+mj-lt"/>
                <a:ea typeface="+mj-ea"/>
                <a:cs typeface="+mj-cs"/>
              </a:rPr>
              <a:t>10χ +10χ</a:t>
            </a:r>
            <a:endParaRPr lang="en-US" sz="4400" kern="1200" cap="all" spc="200" baseline="0" dirty="0">
              <a:solidFill>
                <a:srgbClr val="FFFFFF"/>
              </a:solidFill>
              <a:latin typeface="+mj-lt"/>
              <a:ea typeface="+mj-ea"/>
              <a:cs typeface="+mj-cs"/>
            </a:endParaRPr>
          </a:p>
        </p:txBody>
      </p:sp>
      <p:cxnSp>
        <p:nvCxnSpPr>
          <p:cNvPr id="83" name="Straight Connector 82">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5604" name="Picture 4" descr="Side Crunch | Illustrated Exercise Guide">
            <a:extLst>
              <a:ext uri="{FF2B5EF4-FFF2-40B4-BE49-F238E27FC236}">
                <a16:creationId xmlns:a16="http://schemas.microsoft.com/office/drawing/2014/main" id="{22FE7CB3-B536-4218-828A-A7E1DF3F55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8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5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7825A-ECD8-4B8C-9C56-80566F29A769}"/>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l-GR" sz="4400" kern="1200" cap="all" spc="200" baseline="0" dirty="0" err="1">
                <a:solidFill>
                  <a:srgbClr val="FFFFFF"/>
                </a:solidFill>
                <a:latin typeface="+mj-lt"/>
                <a:ea typeface="+mj-ea"/>
                <a:cs typeface="+mj-cs"/>
              </a:rPr>
              <a:t>Καθισμενα</a:t>
            </a:r>
            <a:r>
              <a:rPr lang="el-GR" sz="4400" kern="1200" cap="all" spc="200" baseline="0" dirty="0">
                <a:solidFill>
                  <a:srgbClr val="FFFFFF"/>
                </a:solidFill>
                <a:latin typeface="+mj-lt"/>
                <a:ea typeface="+mj-ea"/>
                <a:cs typeface="+mj-cs"/>
              </a:rPr>
              <a:t> </a:t>
            </a:r>
            <a:r>
              <a:rPr lang="el-GR" sz="4400" kern="1200" cap="all" spc="200" baseline="0" dirty="0" err="1">
                <a:solidFill>
                  <a:srgbClr val="FFFFFF"/>
                </a:solidFill>
                <a:latin typeface="+mj-lt"/>
                <a:ea typeface="+mj-ea"/>
                <a:cs typeface="+mj-cs"/>
              </a:rPr>
              <a:t>γονατα</a:t>
            </a:r>
            <a:r>
              <a:rPr lang="el-GR" sz="4400" kern="1200" cap="all" spc="200" baseline="0" dirty="0">
                <a:solidFill>
                  <a:srgbClr val="FFFFFF"/>
                </a:solidFill>
                <a:latin typeface="+mj-lt"/>
                <a:ea typeface="+mj-ea"/>
                <a:cs typeface="+mj-cs"/>
              </a:rPr>
              <a:t> / </a:t>
            </a:r>
            <a:r>
              <a:rPr lang="en-US" sz="4400" kern="1200" cap="all" spc="200" baseline="0" dirty="0">
                <a:solidFill>
                  <a:srgbClr val="FFFFFF"/>
                </a:solidFill>
                <a:latin typeface="+mj-lt"/>
                <a:ea typeface="+mj-ea"/>
                <a:cs typeface="+mj-cs"/>
              </a:rPr>
              <a:t>Seated knee tucks </a:t>
            </a:r>
            <a:br>
              <a:rPr lang="el-GR" sz="4400" kern="1200" cap="all" spc="200" baseline="0" dirty="0">
                <a:solidFill>
                  <a:srgbClr val="FFFFFF"/>
                </a:solidFill>
                <a:latin typeface="+mj-lt"/>
                <a:ea typeface="+mj-ea"/>
                <a:cs typeface="+mj-cs"/>
              </a:rPr>
            </a:br>
            <a:r>
              <a:rPr lang="en-US" sz="4400" kern="1200" cap="all" spc="200" baseline="0" dirty="0">
                <a:solidFill>
                  <a:srgbClr val="FFFFFF"/>
                </a:solidFill>
                <a:latin typeface="+mj-lt"/>
                <a:ea typeface="+mj-ea"/>
                <a:cs typeface="+mj-cs"/>
              </a:rPr>
              <a:t>10x </a:t>
            </a: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Seated Knee Tucks | Illustrated Exercise Guide">
            <a:extLst>
              <a:ext uri="{FF2B5EF4-FFF2-40B4-BE49-F238E27FC236}">
                <a16:creationId xmlns:a16="http://schemas.microsoft.com/office/drawing/2014/main" id="{AE6E54DC-93AE-40B5-8D01-88752F61E67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8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6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E533B-FE87-4365-AD66-73DFE42ADD08}"/>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l-GR" sz="4400" kern="1200" cap="all" spc="200" baseline="0" dirty="0" err="1">
                <a:solidFill>
                  <a:srgbClr val="FFFFFF"/>
                </a:solidFill>
                <a:latin typeface="+mj-lt"/>
                <a:ea typeface="+mj-ea"/>
                <a:cs typeface="+mj-cs"/>
              </a:rPr>
              <a:t>Προβολεσ</a:t>
            </a:r>
            <a:r>
              <a:rPr lang="el-GR" sz="4400" kern="1200" cap="all" spc="200" baseline="0" dirty="0">
                <a:solidFill>
                  <a:srgbClr val="FFFFFF"/>
                </a:solidFill>
                <a:latin typeface="+mj-lt"/>
                <a:ea typeface="+mj-ea"/>
                <a:cs typeface="+mj-cs"/>
              </a:rPr>
              <a:t> </a:t>
            </a:r>
            <a:r>
              <a:rPr lang="el-GR" sz="4400" kern="1200" cap="all" spc="200" baseline="0" dirty="0" err="1">
                <a:solidFill>
                  <a:srgbClr val="FFFFFF"/>
                </a:solidFill>
                <a:latin typeface="+mj-lt"/>
                <a:ea typeface="+mj-ea"/>
                <a:cs typeface="+mj-cs"/>
              </a:rPr>
              <a:t>μπροστα</a:t>
            </a:r>
            <a:r>
              <a:rPr lang="el-GR" sz="4400" kern="1200" cap="all" spc="200" baseline="0" dirty="0">
                <a:solidFill>
                  <a:srgbClr val="FFFFFF"/>
                </a:solidFill>
                <a:latin typeface="+mj-lt"/>
                <a:ea typeface="+mj-ea"/>
                <a:cs typeface="+mj-cs"/>
              </a:rPr>
              <a:t> με </a:t>
            </a:r>
            <a:r>
              <a:rPr lang="el-GR" sz="4400" kern="1200" cap="all" spc="200" baseline="0" dirty="0" err="1">
                <a:solidFill>
                  <a:srgbClr val="FFFFFF"/>
                </a:solidFill>
                <a:latin typeface="+mj-lt"/>
                <a:ea typeface="+mj-ea"/>
                <a:cs typeface="+mj-cs"/>
              </a:rPr>
              <a:t>κλωτσια</a:t>
            </a:r>
            <a:r>
              <a:rPr lang="el-GR" sz="4400" kern="1200" cap="all" spc="200" baseline="0" dirty="0">
                <a:solidFill>
                  <a:srgbClr val="FFFFFF"/>
                </a:solidFill>
                <a:latin typeface="+mj-lt"/>
                <a:ea typeface="+mj-ea"/>
                <a:cs typeface="+mj-cs"/>
              </a:rPr>
              <a:t> / </a:t>
            </a:r>
            <a:r>
              <a:rPr lang="en-US" sz="4400" kern="1200" cap="all" spc="200" baseline="0" dirty="0">
                <a:solidFill>
                  <a:srgbClr val="FFFFFF"/>
                </a:solidFill>
                <a:latin typeface="+mj-lt"/>
                <a:ea typeface="+mj-ea"/>
                <a:cs typeface="+mj-cs"/>
              </a:rPr>
              <a:t>lunges kick back 5x + 5x </a:t>
            </a:r>
            <a:r>
              <a:rPr lang="el-GR" sz="4400" kern="1200" cap="all" spc="200" baseline="0" dirty="0">
                <a:solidFill>
                  <a:srgbClr val="FFFFFF"/>
                </a:solidFill>
                <a:latin typeface="+mj-lt"/>
                <a:ea typeface="+mj-ea"/>
                <a:cs typeface="+mj-cs"/>
              </a:rPr>
              <a:t>  </a:t>
            </a:r>
            <a:endParaRPr lang="en-US" sz="4400" kern="1200" cap="all" spc="200" baseline="0" dirty="0">
              <a:solidFill>
                <a:srgbClr val="FFFFFF"/>
              </a:solidFill>
              <a:latin typeface="+mj-lt"/>
              <a:ea typeface="+mj-ea"/>
              <a:cs typeface="+mj-cs"/>
            </a:endParaRPr>
          </a:p>
        </p:txBody>
      </p:sp>
      <p:cxnSp>
        <p:nvCxnSpPr>
          <p:cNvPr id="18" name="Straight Connector 1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 ">
            <a:extLst>
              <a:ext uri="{FF2B5EF4-FFF2-40B4-BE49-F238E27FC236}">
                <a16:creationId xmlns:a16="http://schemas.microsoft.com/office/drawing/2014/main" id="{D3CB4186-F0A9-470D-A6CB-98CA9046D1B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29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Το εικονίδιο 20 δευτερολέπτων, ψηφιακό χρονόμετρο ρολόι και ρολόι ...">
            <a:extLst>
              <a:ext uri="{FF2B5EF4-FFF2-40B4-BE49-F238E27FC236}">
                <a16:creationId xmlns:a16="http://schemas.microsoft.com/office/drawing/2014/main" id="{4E0FF423-B583-4245-B004-EB3329A2B4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6707" y="643467"/>
            <a:ext cx="527858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65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706B3-BE55-455B-934D-8F7CAD5168C8}"/>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l-GR" sz="4400" spc="200" dirty="0">
                <a:solidFill>
                  <a:srgbClr val="FFFFFF"/>
                </a:solidFill>
              </a:rPr>
              <a:t>ΑΡΣΕΙΣ ΤΗΣ ΛΕΚΑΝΗΣ </a:t>
            </a:r>
            <a:br>
              <a:rPr lang="el-GR" sz="4400" spc="200" dirty="0">
                <a:solidFill>
                  <a:srgbClr val="FFFFFF"/>
                </a:solidFill>
              </a:rPr>
            </a:br>
            <a:r>
              <a:rPr lang="el-GR" sz="4400" spc="200" dirty="0">
                <a:solidFill>
                  <a:srgbClr val="FFFFFF"/>
                </a:solidFill>
              </a:rPr>
              <a:t>10 Χ</a:t>
            </a:r>
            <a:endParaRPr lang="en-US" sz="4400" kern="1200" cap="all" spc="200" baseline="0" dirty="0">
              <a:solidFill>
                <a:srgbClr val="FFFFFF"/>
              </a:solidFill>
              <a:latin typeface="+mj-lt"/>
              <a:ea typeface="+mj-ea"/>
              <a:cs typeface="+mj-cs"/>
            </a:endParaRPr>
          </a:p>
        </p:txBody>
      </p:sp>
      <p:cxnSp>
        <p:nvCxnSpPr>
          <p:cNvPr id="81" name="Straight Connector 8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6626" name="Picture 2" descr="A close up of a logo&#10;&#10;Description automatically generated">
            <a:extLst>
              <a:ext uri="{FF2B5EF4-FFF2-40B4-BE49-F238E27FC236}">
                <a16:creationId xmlns:a16="http://schemas.microsoft.com/office/drawing/2014/main" id="{9DEBAA1E-C1FD-444D-8CFD-58B6B851CF0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489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7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7"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678" name="Straight Connector 7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8679" name="Rectangle 7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0" name="Rectangle 7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4BC26-D4E6-4DEF-8EDC-6B8C38B1D0E2}"/>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Ωρα για χαλαρωση !!!</a:t>
            </a:r>
          </a:p>
        </p:txBody>
      </p:sp>
      <p:cxnSp>
        <p:nvCxnSpPr>
          <p:cNvPr id="28681" name="Straight Connector 8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8674" name="Picture 2" descr="Back Stretch | Illustrated Exercise Guide">
            <a:extLst>
              <a:ext uri="{FF2B5EF4-FFF2-40B4-BE49-F238E27FC236}">
                <a16:creationId xmlns:a16="http://schemas.microsoft.com/office/drawing/2014/main" id="{D8F8D8D9-7591-49A9-BEAC-4CB3FA73942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96000" y="1382187"/>
            <a:ext cx="5459470" cy="409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98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355A9-EBF8-44B4-8B64-85289E8D9588}"/>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l-GR" sz="4400" kern="1200" cap="all" spc="200" baseline="0" dirty="0" err="1">
                <a:solidFill>
                  <a:srgbClr val="FFFFFF"/>
                </a:solidFill>
                <a:latin typeface="+mj-lt"/>
                <a:ea typeface="+mj-ea"/>
                <a:cs typeface="+mj-cs"/>
              </a:rPr>
              <a:t>Θεση</a:t>
            </a:r>
            <a:r>
              <a:rPr lang="el-GR" sz="4400" kern="1200" cap="all" spc="200" baseline="0" dirty="0">
                <a:solidFill>
                  <a:srgbClr val="FFFFFF"/>
                </a:solidFill>
                <a:latin typeface="+mj-lt"/>
                <a:ea typeface="+mj-ea"/>
                <a:cs typeface="+mj-cs"/>
              </a:rPr>
              <a:t> </a:t>
            </a:r>
            <a:r>
              <a:rPr lang="el-GR" sz="4400" kern="1200" cap="all" spc="200" baseline="0" dirty="0" err="1">
                <a:solidFill>
                  <a:srgbClr val="FFFFFF"/>
                </a:solidFill>
                <a:latin typeface="+mj-lt"/>
                <a:ea typeface="+mj-ea"/>
                <a:cs typeface="+mj-cs"/>
              </a:rPr>
              <a:t>κομπρα</a:t>
            </a:r>
            <a:r>
              <a:rPr lang="el-GR" sz="4400" kern="1200" cap="all" spc="200" baseline="0" dirty="0">
                <a:solidFill>
                  <a:srgbClr val="FFFFFF"/>
                </a:solidFill>
                <a:latin typeface="+mj-lt"/>
                <a:ea typeface="+mj-ea"/>
                <a:cs typeface="+mj-cs"/>
              </a:rPr>
              <a:t>  20</a:t>
            </a:r>
            <a:r>
              <a:rPr lang="en-US" sz="4400" kern="1200" cap="all" spc="200" baseline="0" dirty="0">
                <a:solidFill>
                  <a:srgbClr val="FFFFFF"/>
                </a:solidFill>
                <a:latin typeface="+mj-lt"/>
                <a:ea typeface="+mj-ea"/>
                <a:cs typeface="+mj-cs"/>
              </a:rPr>
              <a:t> sec</a:t>
            </a:r>
            <a:r>
              <a:rPr lang="el-GR" sz="4400" kern="1200" cap="all" spc="200" baseline="0" dirty="0">
                <a:solidFill>
                  <a:srgbClr val="FFFFFF"/>
                </a:solidFill>
                <a:latin typeface="+mj-lt"/>
                <a:ea typeface="+mj-ea"/>
                <a:cs typeface="+mj-cs"/>
              </a:rPr>
              <a:t> </a:t>
            </a:r>
            <a:endParaRPr lang="en-US" sz="4400" kern="1200" cap="all" spc="200" baseline="0" dirty="0">
              <a:solidFill>
                <a:srgbClr val="FFFFFF"/>
              </a:solidFill>
              <a:latin typeface="+mj-lt"/>
              <a:ea typeface="+mj-ea"/>
              <a:cs typeface="+mj-cs"/>
            </a:endParaRPr>
          </a:p>
        </p:txBody>
      </p:sp>
      <p:cxnSp>
        <p:nvCxnSpPr>
          <p:cNvPr id="81" name="Straight Connector 8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7650" name="Picture 2" descr="Ab Stretch | Illustrated Exercise Guide">
            <a:extLst>
              <a:ext uri="{FF2B5EF4-FFF2-40B4-BE49-F238E27FC236}">
                <a16:creationId xmlns:a16="http://schemas.microsoft.com/office/drawing/2014/main" id="{95B89E83-BC57-4837-B07A-01B0B18919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607390"/>
            <a:ext cx="5459470" cy="364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4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Κάπνισμα">
            <a:extLst>
              <a:ext uri="{FF2B5EF4-FFF2-40B4-BE49-F238E27FC236}">
                <a16:creationId xmlns:a16="http://schemas.microsoft.com/office/drawing/2014/main" id="{06B672C6-25A5-4761-A20C-291F2D8C65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6677" y="480060"/>
            <a:ext cx="5345030" cy="573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83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CB64-7815-4FC2-8336-9C3414C74C9E}"/>
              </a:ext>
            </a:extLst>
          </p:cNvPr>
          <p:cNvSpPr>
            <a:spLocks noGrp="1"/>
          </p:cNvSpPr>
          <p:nvPr>
            <p:ph type="title"/>
          </p:nvPr>
        </p:nvSpPr>
        <p:spPr>
          <a:xfrm>
            <a:off x="566928" y="585216"/>
            <a:ext cx="11247120" cy="1499616"/>
          </a:xfrm>
        </p:spPr>
        <p:txBody>
          <a:bodyPr>
            <a:normAutofit/>
          </a:bodyPr>
          <a:lstStyle/>
          <a:p>
            <a:pPr algn="ctr"/>
            <a:r>
              <a:rPr lang="en-US" sz="7200" spc="200" dirty="0">
                <a:solidFill>
                  <a:schemeClr val="tx1"/>
                </a:solidFill>
              </a:rPr>
              <a:t>Κα</a:t>
            </a:r>
            <a:r>
              <a:rPr lang="en-US" sz="7200" spc="200" dirty="0" err="1">
                <a:solidFill>
                  <a:schemeClr val="tx1"/>
                </a:solidFill>
              </a:rPr>
              <a:t>λη</a:t>
            </a:r>
            <a:r>
              <a:rPr lang="en-US" sz="7200" spc="200" dirty="0">
                <a:solidFill>
                  <a:schemeClr val="tx1"/>
                </a:solidFill>
              </a:rPr>
              <a:t> </a:t>
            </a:r>
            <a:r>
              <a:rPr lang="en-US" sz="7200" spc="200" dirty="0" err="1">
                <a:solidFill>
                  <a:schemeClr val="tx1"/>
                </a:solidFill>
              </a:rPr>
              <a:t>ξεκουρ</a:t>
            </a:r>
            <a:r>
              <a:rPr lang="en-US" sz="7200" spc="200" dirty="0">
                <a:solidFill>
                  <a:schemeClr val="tx1"/>
                </a:solidFill>
              </a:rPr>
              <a:t>αση</a:t>
            </a:r>
            <a:endParaRPr lang="en-GB" sz="7200" dirty="0">
              <a:solidFill>
                <a:schemeClr val="tx1"/>
              </a:solidFill>
            </a:endParaRPr>
          </a:p>
        </p:txBody>
      </p:sp>
    </p:spTree>
    <p:extLst>
      <p:ext uri="{BB962C8B-B14F-4D97-AF65-F5344CB8AC3E}">
        <p14:creationId xmlns:p14="http://schemas.microsoft.com/office/powerpoint/2010/main" val="197893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Το τεστ με το μαξιλάρι για δείτε αν έχετε φραγμένες αρτηρίες και ...">
            <a:extLst>
              <a:ext uri="{FF2B5EF4-FFF2-40B4-BE49-F238E27FC236}">
                <a16:creationId xmlns:a16="http://schemas.microsoft.com/office/drawing/2014/main" id="{2094CB51-17A4-49B1-A0DC-C0270EE067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163" y="695146"/>
            <a:ext cx="9033175" cy="474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4 ΣΙΩΠΗΛΑ σημάδια πως μπορεί να έχετε ΦΡΑΓΜΕΝΕΣ αρτηρίες – Πως να ...">
            <a:extLst>
              <a:ext uri="{FF2B5EF4-FFF2-40B4-BE49-F238E27FC236}">
                <a16:creationId xmlns:a16="http://schemas.microsoft.com/office/drawing/2014/main" id="{2F3C38BF-279E-49D4-AC13-83CD496C70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80" y="158675"/>
            <a:ext cx="11904580" cy="622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1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4" name="Straight Connector 19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5" name="Rectangle 194">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A57AC-E9B4-431B-8734-4481405EB554}"/>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Δεικτησ μαζασ σωματοσ</a:t>
            </a:r>
          </a:p>
        </p:txBody>
      </p:sp>
      <p:cxnSp>
        <p:nvCxnSpPr>
          <p:cNvPr id="197" name="Straight Connector 19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3554" name="Picture 2" descr="δείκτης μάζας σώματος - Αναζήτηση Google">
            <a:extLst>
              <a:ext uri="{FF2B5EF4-FFF2-40B4-BE49-F238E27FC236}">
                <a16:creationId xmlns:a16="http://schemas.microsoft.com/office/drawing/2014/main" id="{31A94B83-1FAB-4DD1-A81D-DBCEF8DE6D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0223" y="495289"/>
            <a:ext cx="6768491" cy="590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2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Φυσική Αγωγή Γ.Κ.Γούναρης">
            <a:extLst>
              <a:ext uri="{FF2B5EF4-FFF2-40B4-BE49-F238E27FC236}">
                <a16:creationId xmlns:a16="http://schemas.microsoft.com/office/drawing/2014/main" id="{94003D7C-379C-4884-8425-A64A70E4CA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836" y="643467"/>
            <a:ext cx="1066232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9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D59DB-885B-4EF5-82EB-138D30A8AFB9}"/>
              </a:ext>
            </a:extLst>
          </p:cNvPr>
          <p:cNvSpPr>
            <a:spLocks noGrp="1"/>
          </p:cNvSpPr>
          <p:nvPr>
            <p:ph type="title"/>
          </p:nvPr>
        </p:nvSpPr>
        <p:spPr>
          <a:xfrm>
            <a:off x="345351" y="1911571"/>
            <a:ext cx="4208656" cy="3034857"/>
          </a:xfrm>
        </p:spPr>
        <p:txBody>
          <a:bodyPr vert="horz" lIns="91440" tIns="45720" rIns="91440" bIns="45720" rtlCol="0" anchor="b">
            <a:normAutofit fontScale="90000"/>
          </a:bodyPr>
          <a:lstStyle/>
          <a:p>
            <a:pPr algn="r"/>
            <a:r>
              <a:rPr lang="en-US" sz="4400" kern="1200" cap="all" spc="200" baseline="0" dirty="0" err="1">
                <a:solidFill>
                  <a:srgbClr val="FFFFFF"/>
                </a:solidFill>
                <a:latin typeface="+mj-lt"/>
                <a:ea typeface="+mj-ea"/>
                <a:cs typeface="+mj-cs"/>
              </a:rPr>
              <a:t>Ετοιμοι</a:t>
            </a:r>
            <a:r>
              <a:rPr lang="en-US" sz="4400" kern="1200" cap="all" spc="200" baseline="0" dirty="0">
                <a:solidFill>
                  <a:srgbClr val="FFFFFF"/>
                </a:solidFill>
                <a:latin typeface="+mj-lt"/>
                <a:ea typeface="+mj-ea"/>
                <a:cs typeface="+mj-cs"/>
              </a:rPr>
              <a:t> </a:t>
            </a:r>
            <a:r>
              <a:rPr lang="en-US" sz="4400" kern="1200" cap="all" spc="200" baseline="0" dirty="0" err="1">
                <a:solidFill>
                  <a:srgbClr val="FFFFFF"/>
                </a:solidFill>
                <a:latin typeface="+mj-lt"/>
                <a:ea typeface="+mj-ea"/>
                <a:cs typeface="+mj-cs"/>
              </a:rPr>
              <a:t>γι</a:t>
            </a:r>
            <a:r>
              <a:rPr lang="en-US" sz="4400" kern="1200" cap="all" spc="200" baseline="0" dirty="0">
                <a:solidFill>
                  <a:srgbClr val="FFFFFF"/>
                </a:solidFill>
                <a:latin typeface="+mj-lt"/>
                <a:ea typeface="+mj-ea"/>
                <a:cs typeface="+mj-cs"/>
              </a:rPr>
              <a:t>α ασκηση ;</a:t>
            </a:r>
            <a:br>
              <a:rPr lang="el-GR" sz="4400" kern="1200" cap="all" spc="200" baseline="0" dirty="0">
                <a:solidFill>
                  <a:srgbClr val="FFFFFF"/>
                </a:solidFill>
                <a:latin typeface="+mj-lt"/>
                <a:ea typeface="+mj-ea"/>
                <a:cs typeface="+mj-cs"/>
              </a:rPr>
            </a:br>
            <a:br>
              <a:rPr lang="el-GR" sz="4400" kern="1200" cap="all" spc="200" baseline="0" dirty="0">
                <a:solidFill>
                  <a:srgbClr val="FFFFFF"/>
                </a:solidFill>
                <a:latin typeface="+mj-lt"/>
                <a:ea typeface="+mj-ea"/>
                <a:cs typeface="+mj-cs"/>
              </a:rPr>
            </a:br>
            <a:br>
              <a:rPr lang="el-GR" sz="4400" kern="1200" cap="all" spc="200" baseline="0" dirty="0">
                <a:solidFill>
                  <a:srgbClr val="FFFFFF"/>
                </a:solidFill>
                <a:latin typeface="+mj-lt"/>
                <a:ea typeface="+mj-ea"/>
                <a:cs typeface="+mj-cs"/>
              </a:rPr>
            </a:br>
            <a:r>
              <a:rPr lang="en-US" sz="4400" kern="1200" cap="all" spc="200" baseline="0" dirty="0">
                <a:solidFill>
                  <a:srgbClr val="FFFFFF"/>
                </a:solidFill>
                <a:latin typeface="+mj-lt"/>
                <a:ea typeface="+mj-ea"/>
                <a:cs typeface="+mj-cs"/>
              </a:rPr>
              <a:t> </a:t>
            </a:r>
            <a:br>
              <a:rPr lang="el-GR" sz="4400" kern="1200" cap="all" spc="200" baseline="0" dirty="0">
                <a:solidFill>
                  <a:srgbClr val="FFFFFF"/>
                </a:solidFill>
                <a:latin typeface="+mj-lt"/>
                <a:ea typeface="+mj-ea"/>
                <a:cs typeface="+mj-cs"/>
              </a:rPr>
            </a:br>
            <a:r>
              <a:rPr lang="el-GR" sz="4400" kern="1200" cap="all" spc="200" baseline="0" dirty="0" err="1">
                <a:solidFill>
                  <a:srgbClr val="FFFFFF"/>
                </a:solidFill>
                <a:latin typeface="+mj-lt"/>
                <a:ea typeface="+mj-ea"/>
                <a:cs typeface="+mj-cs"/>
              </a:rPr>
              <a:t>Παμε</a:t>
            </a:r>
            <a:r>
              <a:rPr lang="el-GR" sz="4400" kern="1200" cap="all" spc="200" baseline="0" dirty="0">
                <a:solidFill>
                  <a:srgbClr val="FFFFFF"/>
                </a:solidFill>
                <a:latin typeface="+mj-lt"/>
                <a:ea typeface="+mj-ea"/>
                <a:cs typeface="+mj-cs"/>
              </a:rPr>
              <a:t> !!!</a:t>
            </a:r>
            <a:r>
              <a:rPr lang="en-US" sz="4400" kern="1200" cap="all" spc="200" baseline="0" dirty="0">
                <a:solidFill>
                  <a:srgbClr val="FFFFFF"/>
                </a:solidFill>
                <a:latin typeface="+mj-lt"/>
                <a:ea typeface="+mj-ea"/>
                <a:cs typeface="+mj-cs"/>
              </a:rPr>
              <a:t> </a:t>
            </a:r>
          </a:p>
        </p:txBody>
      </p:sp>
      <p:cxnSp>
        <p:nvCxnSpPr>
          <p:cNvPr id="81" name="Straight Connector 8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4578" name="Picture 2" descr="Η άσκηση ως ισοδύναμο φαρμάκων | Fit Station">
            <a:extLst>
              <a:ext uri="{FF2B5EF4-FFF2-40B4-BE49-F238E27FC236}">
                <a16:creationId xmlns:a16="http://schemas.microsoft.com/office/drawing/2014/main" id="{C02C925A-A3A8-44B8-94F2-21F7A1081D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2187459"/>
            <a:ext cx="5459470" cy="248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79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13</TotalTime>
  <Words>134</Words>
  <Application>Microsoft Office PowerPoint</Application>
  <PresentationFormat>Widescreen</PresentationFormat>
  <Paragraphs>22</Paragraphs>
  <Slides>40</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Tw Cen MT</vt:lpstr>
      <vt:lpstr>Tw Cen MT Condensed</vt:lpstr>
      <vt:lpstr>Wingdings 3</vt:lpstr>
      <vt:lpstr>Integral</vt:lpstr>
      <vt:lpstr>ΑΣΚΗΣΗ &amp; ΚΟΡΩΝΟΪΟΣ</vt:lpstr>
      <vt:lpstr>PowerPoint Presentation</vt:lpstr>
      <vt:lpstr>ΦΥΣΙΚΗ ΚΑΤΑΣΤΑΣΗ σχετιζομενη με την υγεια</vt:lpstr>
      <vt:lpstr>PowerPoint Presentation</vt:lpstr>
      <vt:lpstr>PowerPoint Presentation</vt:lpstr>
      <vt:lpstr>PowerPoint Presentation</vt:lpstr>
      <vt:lpstr>Δεικτησ μαζασ σωματοσ</vt:lpstr>
      <vt:lpstr>PowerPoint Presentation</vt:lpstr>
      <vt:lpstr>Ετοιμοι για ασκηση ;     Παμε !!! </vt:lpstr>
      <vt:lpstr>Επιτοπιο τρεξιμο  60 sec</vt:lpstr>
      <vt:lpstr>PowerPoint Presentation</vt:lpstr>
      <vt:lpstr>Jumping jugs 30 sec</vt:lpstr>
      <vt:lpstr>PowerPoint Presentation</vt:lpstr>
      <vt:lpstr>Inchworm 10 x</vt:lpstr>
      <vt:lpstr>PowerPoint Presentation</vt:lpstr>
      <vt:lpstr>Plank  20 sec</vt:lpstr>
      <vt:lpstr>PowerPoint Presentation</vt:lpstr>
      <vt:lpstr> ημικαθισματα / squats 10 χ</vt:lpstr>
      <vt:lpstr>PowerPoint Presentation</vt:lpstr>
      <vt:lpstr>Ημικαθισματα με πλαγιεσ αρσεισ / squats side kicks  5x σε καθε ποδι  </vt:lpstr>
      <vt:lpstr>PowerPoint Presentation</vt:lpstr>
      <vt:lpstr> προβολεσ /  lunges 5χ +5χ</vt:lpstr>
      <vt:lpstr>PowerPoint Presentation</vt:lpstr>
      <vt:lpstr>Καμψεισ /  push ups 10x </vt:lpstr>
      <vt:lpstr>Ή  Καμψεισ  με τεντωμενα γονατα  / push ups   10x </vt:lpstr>
      <vt:lpstr>PowerPoint Presentation</vt:lpstr>
      <vt:lpstr>  Up down plank 5x </vt:lpstr>
      <vt:lpstr>PowerPoint Presentation</vt:lpstr>
      <vt:lpstr>Mountain climber   5x + 5x </vt:lpstr>
      <vt:lpstr>PowerPoint Presentation</vt:lpstr>
      <vt:lpstr>Πλαγιοι κοιλιακοι  10χ +10χ</vt:lpstr>
      <vt:lpstr>PowerPoint Presentation</vt:lpstr>
      <vt:lpstr>Καθισμενα γονατα / Seated knee tucks  10x </vt:lpstr>
      <vt:lpstr>PowerPoint Presentation</vt:lpstr>
      <vt:lpstr>Προβολεσ μπροστα με κλωτσια / lunges kick back 5x + 5x   </vt:lpstr>
      <vt:lpstr>PowerPoint Presentation</vt:lpstr>
      <vt:lpstr>ΑΡΣΕΙΣ ΤΗΣ ΛΕΚΑΝΗΣ  10 Χ</vt:lpstr>
      <vt:lpstr>Ωρα για χαλαρωση !!!</vt:lpstr>
      <vt:lpstr>Θεση κομπρα  20 sec </vt:lpstr>
      <vt:lpstr>Καλη ξεκουραση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ΑΣΚΗΣΗ &amp; ΚΟΡΩΝΟΪΟΣ</dc:title>
  <dc:creator>Public</dc:creator>
  <cp:lastModifiedBy>Public</cp:lastModifiedBy>
  <cp:revision>4</cp:revision>
  <dcterms:created xsi:type="dcterms:W3CDTF">2020-05-12T07:17:13Z</dcterms:created>
  <dcterms:modified xsi:type="dcterms:W3CDTF">2020-05-12T11:03:24Z</dcterms:modified>
</cp:coreProperties>
</file>