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2">
          <p15:clr>
            <a:srgbClr val="000000"/>
          </p15:clr>
        </p15:guide>
        <p15:guide id="2" pos="379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2" orient="horz"/>
        <p:guide pos="37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Relationship Id="rId4" Type="http://schemas.openxmlformats.org/officeDocument/2006/relationships/image" Target="../media/image23.gif"/><Relationship Id="rId11" Type="http://schemas.openxmlformats.org/officeDocument/2006/relationships/image" Target="../media/image7.gif"/><Relationship Id="rId10" Type="http://schemas.openxmlformats.org/officeDocument/2006/relationships/image" Target="../media/image1.gif"/><Relationship Id="rId12" Type="http://schemas.openxmlformats.org/officeDocument/2006/relationships/image" Target="../media/image10.gif"/><Relationship Id="rId9" Type="http://schemas.openxmlformats.org/officeDocument/2006/relationships/image" Target="../media/image3.gif"/><Relationship Id="rId5" Type="http://schemas.openxmlformats.org/officeDocument/2006/relationships/image" Target="../media/image14.gif"/><Relationship Id="rId6" Type="http://schemas.openxmlformats.org/officeDocument/2006/relationships/image" Target="../media/image5.gif"/><Relationship Id="rId7" Type="http://schemas.openxmlformats.org/officeDocument/2006/relationships/image" Target="../media/image15.gif"/><Relationship Id="rId8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gif"/><Relationship Id="rId4" Type="http://schemas.openxmlformats.org/officeDocument/2006/relationships/image" Target="../media/image28.jpg"/><Relationship Id="rId5" Type="http://schemas.openxmlformats.org/officeDocument/2006/relationships/image" Target="../media/image30.jpg"/><Relationship Id="rId6" Type="http://schemas.openxmlformats.org/officeDocument/2006/relationships/image" Target="../media/image4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gif"/><Relationship Id="rId4" Type="http://schemas.openxmlformats.org/officeDocument/2006/relationships/image" Target="../media/image37.gif"/><Relationship Id="rId5" Type="http://schemas.openxmlformats.org/officeDocument/2006/relationships/image" Target="../media/image3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gif"/><Relationship Id="rId4" Type="http://schemas.openxmlformats.org/officeDocument/2006/relationships/image" Target="../media/image4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jpg"/><Relationship Id="rId4" Type="http://schemas.openxmlformats.org/officeDocument/2006/relationships/image" Target="../media/image49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jpg"/><Relationship Id="rId4" Type="http://schemas.openxmlformats.org/officeDocument/2006/relationships/image" Target="../media/image56.gif"/><Relationship Id="rId5" Type="http://schemas.openxmlformats.org/officeDocument/2006/relationships/image" Target="../media/image6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Relationship Id="rId4" Type="http://schemas.openxmlformats.org/officeDocument/2006/relationships/image" Target="../media/image13.gif"/><Relationship Id="rId5" Type="http://schemas.openxmlformats.org/officeDocument/2006/relationships/image" Target="../media/image4.gif"/><Relationship Id="rId6" Type="http://schemas.openxmlformats.org/officeDocument/2006/relationships/image" Target="../media/image1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57.png"/><Relationship Id="rId5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png"/><Relationship Id="rId4" Type="http://schemas.openxmlformats.org/officeDocument/2006/relationships/image" Target="../media/image57.png"/><Relationship Id="rId5" Type="http://schemas.openxmlformats.org/officeDocument/2006/relationships/image" Target="../media/image53.png"/><Relationship Id="rId6" Type="http://schemas.openxmlformats.org/officeDocument/2006/relationships/image" Target="../media/image40.gif"/><Relationship Id="rId7" Type="http://schemas.openxmlformats.org/officeDocument/2006/relationships/image" Target="../media/image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jpg"/><Relationship Id="rId4" Type="http://schemas.openxmlformats.org/officeDocument/2006/relationships/image" Target="../media/image55.gif"/><Relationship Id="rId5" Type="http://schemas.openxmlformats.org/officeDocument/2006/relationships/image" Target="../media/image6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jpg"/><Relationship Id="rId4" Type="http://schemas.openxmlformats.org/officeDocument/2006/relationships/image" Target="../media/image62.jpg"/><Relationship Id="rId5" Type="http://schemas.openxmlformats.org/officeDocument/2006/relationships/image" Target="../media/image5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gif"/><Relationship Id="rId4" Type="http://schemas.openxmlformats.org/officeDocument/2006/relationships/image" Target="../media/image6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jpg"/><Relationship Id="rId4" Type="http://schemas.openxmlformats.org/officeDocument/2006/relationships/image" Target="../media/image58.jpg"/><Relationship Id="rId5" Type="http://schemas.openxmlformats.org/officeDocument/2006/relationships/image" Target="../media/image64.gif"/><Relationship Id="rId6" Type="http://schemas.openxmlformats.org/officeDocument/2006/relationships/image" Target="../media/image66.gif"/><Relationship Id="rId7" Type="http://schemas.openxmlformats.org/officeDocument/2006/relationships/image" Target="../media/image65.gif"/><Relationship Id="rId8" Type="http://schemas.openxmlformats.org/officeDocument/2006/relationships/image" Target="../media/image69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4.gif"/><Relationship Id="rId4" Type="http://schemas.openxmlformats.org/officeDocument/2006/relationships/image" Target="../media/image73.jpg"/><Relationship Id="rId5" Type="http://schemas.openxmlformats.org/officeDocument/2006/relationships/image" Target="../media/image25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5.jpg"/><Relationship Id="rId4" Type="http://schemas.openxmlformats.org/officeDocument/2006/relationships/image" Target="../media/image7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Relationship Id="rId4" Type="http://schemas.openxmlformats.org/officeDocument/2006/relationships/image" Target="../media/image13.gif"/><Relationship Id="rId5" Type="http://schemas.openxmlformats.org/officeDocument/2006/relationships/image" Target="../media/image4.gif"/><Relationship Id="rId6" Type="http://schemas.openxmlformats.org/officeDocument/2006/relationships/image" Target="../media/image12.gif"/><Relationship Id="rId7" Type="http://schemas.openxmlformats.org/officeDocument/2006/relationships/image" Target="../media/image1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7.gif"/><Relationship Id="rId5" Type="http://schemas.openxmlformats.org/officeDocument/2006/relationships/image" Target="../media/image29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6.gif"/><Relationship Id="rId5" Type="http://schemas.openxmlformats.org/officeDocument/2006/relationships/image" Target="../media/image2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4.jpg"/><Relationship Id="rId5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FF5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143000" y="609600"/>
            <a:ext cx="7086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667000" y="20574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Αξιολόγηση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για την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Verdana"/>
              <a:buNone/>
            </a:pPr>
            <a:r>
              <a:rPr b="1" i="0" lang="en-US" sz="4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E΄ Τάξη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0" y="5562600"/>
            <a:ext cx="304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Κύπρος Κυπριανού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Ιούνιος 2005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NOT reserved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477000" y="5791200"/>
            <a:ext cx="2209800" cy="6873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Times New Roman"/>
              </a:rPr>
              <a:t>XP Version </a:t>
            </a:r>
          </a:p>
        </p:txBody>
      </p:sp>
      <p:pic>
        <p:nvPicPr>
          <p:cNvPr descr="j0354422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4876800"/>
            <a:ext cx="836612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00409_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4876800"/>
            <a:ext cx="1752600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82885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4724400"/>
            <a:ext cx="1981200" cy="174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00211_"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1400" y="3581400"/>
            <a:ext cx="1371600" cy="1208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00208_"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6400" y="1981200"/>
            <a:ext cx="930275" cy="120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0" y="0"/>
            <a:ext cx="1257300" cy="5105400"/>
            <a:chOff x="0" y="0"/>
            <a:chExt cx="792" cy="3216"/>
          </a:xfrm>
        </p:grpSpPr>
        <p:pic>
          <p:nvPicPr>
            <p:cNvPr descr="j0303337" id="94" name="Google Shape;94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1776"/>
              <a:ext cx="792" cy="14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Google Shape;95;p13"/>
            <p:cNvCxnSpPr/>
            <p:nvPr/>
          </p:nvCxnSpPr>
          <p:spPr>
            <a:xfrm rot="10800000">
              <a:off x="384" y="0"/>
              <a:ext cx="0" cy="18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96" name="Google Shape;96;p13"/>
          <p:cNvGrpSpPr/>
          <p:nvPr/>
        </p:nvGrpSpPr>
        <p:grpSpPr>
          <a:xfrm>
            <a:off x="1143000" y="0"/>
            <a:ext cx="825500" cy="4711700"/>
            <a:chOff x="768" y="0"/>
            <a:chExt cx="520" cy="2968"/>
          </a:xfrm>
        </p:grpSpPr>
        <p:pic>
          <p:nvPicPr>
            <p:cNvPr descr="j0236315"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8" y="1440"/>
              <a:ext cx="520" cy="15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13"/>
            <p:cNvCxnSpPr/>
            <p:nvPr/>
          </p:nvCxnSpPr>
          <p:spPr>
            <a:xfrm rot="10800000">
              <a:off x="1056" y="0"/>
              <a:ext cx="0" cy="14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99" name="Google Shape;99;p13"/>
          <p:cNvGrpSpPr/>
          <p:nvPr/>
        </p:nvGrpSpPr>
        <p:grpSpPr>
          <a:xfrm>
            <a:off x="1905000" y="0"/>
            <a:ext cx="996950" cy="4910137"/>
            <a:chOff x="1200" y="0"/>
            <a:chExt cx="628" cy="3093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1200" y="2112"/>
              <a:ext cx="628" cy="981"/>
              <a:chOff x="1200" y="2112"/>
              <a:chExt cx="628" cy="981"/>
            </a:xfrm>
          </p:grpSpPr>
          <p:pic>
            <p:nvPicPr>
              <p:cNvPr descr="j0296830" id="101" name="Google Shape;101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200" y="2208"/>
                <a:ext cx="628" cy="8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Google Shape;102;p13"/>
              <p:cNvSpPr/>
              <p:nvPr/>
            </p:nvSpPr>
            <p:spPr>
              <a:xfrm>
                <a:off x="1488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103" name="Google Shape;103;p13"/>
            <p:cNvCxnSpPr/>
            <p:nvPr/>
          </p:nvCxnSpPr>
          <p:spPr>
            <a:xfrm rot="10800000">
              <a:off x="1536" y="0"/>
              <a:ext cx="0" cy="2160"/>
            </a:xfrm>
            <a:prstGeom prst="straightConnector1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04" name="Google Shape;104;p13"/>
          <p:cNvSpPr txBox="1"/>
          <p:nvPr/>
        </p:nvSpPr>
        <p:spPr>
          <a:xfrm>
            <a:off x="685800" y="533400"/>
            <a:ext cx="8001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056"/>
              </a:buClr>
              <a:buSzPts val="4400"/>
              <a:buFont typeface="Verdana"/>
              <a:buNone/>
            </a:pPr>
            <a:r>
              <a:rPr b="1" i="0" lang="en-US" sz="4400" u="none">
                <a:solidFill>
                  <a:srgbClr val="D40056"/>
                </a:solidFill>
                <a:latin typeface="Verdana"/>
                <a:ea typeface="Verdana"/>
                <a:cs typeface="Verdana"/>
                <a:sym typeface="Verdana"/>
              </a:rPr>
              <a:t>Ελάτε να μάθουμε για τις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Verdana"/>
              <a:buNone/>
            </a:pPr>
            <a:r>
              <a:rPr b="1" i="0" lang="en-US" sz="44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Κα</a:t>
            </a:r>
            <a:r>
              <a:rPr b="1" i="0" lang="en-US" sz="44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τη</a:t>
            </a:r>
            <a:r>
              <a:rPr b="1" i="0" lang="en-US" sz="4400" u="none">
                <a:solidFill>
                  <a:srgbClr val="009C73"/>
                </a:solidFill>
                <a:latin typeface="Verdana"/>
                <a:ea typeface="Verdana"/>
                <a:cs typeface="Verdana"/>
                <a:sym typeface="Verdana"/>
              </a:rPr>
              <a:t>γο</a:t>
            </a:r>
            <a:r>
              <a:rPr b="1" i="0" lang="en-US" sz="44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ρί</a:t>
            </a:r>
            <a:r>
              <a:rPr b="1" i="0" lang="en-US" sz="4400" u="none">
                <a:solidFill>
                  <a:srgbClr val="9900CC"/>
                </a:solidFill>
                <a:latin typeface="Verdana"/>
                <a:ea typeface="Verdana"/>
                <a:cs typeface="Verdana"/>
                <a:sym typeface="Verdana"/>
              </a:rPr>
              <a:t>ες</a:t>
            </a:r>
            <a:r>
              <a:rPr b="1" i="0" lang="en-US" sz="4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4400" u="none">
                <a:solidFill>
                  <a:srgbClr val="D40056"/>
                </a:solidFill>
                <a:latin typeface="Verdana"/>
                <a:ea typeface="Verdana"/>
                <a:cs typeface="Verdana"/>
                <a:sym typeface="Verdana"/>
              </a:rPr>
              <a:t>των</a:t>
            </a:r>
            <a:r>
              <a:rPr b="1" i="0" lang="en-US" sz="4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4400" u="none">
                <a:solidFill>
                  <a:srgbClr val="D40056"/>
                </a:solidFill>
                <a:latin typeface="Verdana"/>
                <a:ea typeface="Verdana"/>
                <a:cs typeface="Verdana"/>
                <a:sym typeface="Verdana"/>
              </a:rPr>
              <a:t>ζώων</a:t>
            </a:r>
            <a:endParaRPr/>
          </a:p>
        </p:txBody>
      </p:sp>
      <p:pic>
        <p:nvPicPr>
          <p:cNvPr descr="AG00043_" id="105" name="Google Shape;10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86600" y="1752600"/>
            <a:ext cx="1736725" cy="306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3"/>
          <p:cNvCxnSpPr/>
          <p:nvPr/>
        </p:nvCxnSpPr>
        <p:spPr>
          <a:xfrm>
            <a:off x="0" y="381000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09C73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6477000" y="1981200"/>
            <a:ext cx="914400" cy="76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500" y="60000"/>
                </a:moveTo>
                <a:lnTo>
                  <a:pt x="22500" y="15000"/>
                </a:lnTo>
                <a:lnTo>
                  <a:pt x="22500" y="105000"/>
                </a:lnTo>
                <a:close/>
              </a:path>
              <a:path extrusionOk="0" fill="darken" h="120000" w="120000">
                <a:moveTo>
                  <a:pt x="97500" y="60000"/>
                </a:moveTo>
                <a:lnTo>
                  <a:pt x="22500" y="15000"/>
                </a:lnTo>
                <a:lnTo>
                  <a:pt x="22500" y="105000"/>
                </a:lnTo>
                <a:close/>
              </a:path>
              <a:path extrusionOk="0" fill="none" h="120000" w="120000">
                <a:moveTo>
                  <a:pt x="97500" y="60000"/>
                </a:moveTo>
                <a:lnTo>
                  <a:pt x="22500" y="105000"/>
                </a:lnTo>
                <a:lnTo>
                  <a:pt x="225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6096000" y="2819400"/>
            <a:ext cx="1752600" cy="99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Πατήστε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εδώ</a:t>
            </a:r>
            <a:endParaRPr/>
          </a:p>
        </p:txBody>
      </p:sp>
      <p:pic>
        <p:nvPicPr>
          <p:cNvPr descr="ANGRY_~1" id="109" name="Google Shape;109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2438400" y="2895600"/>
            <a:ext cx="2057400" cy="155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914400" y="1295400"/>
            <a:ext cx="2286000" cy="17764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0">
                      <a:srgbClr val="83A7C3"/>
                    </a:gs>
                    <a:gs pos="52000">
                      <a:srgbClr val="FFFFFF"/>
                    </a:gs>
                    <a:gs pos="55999">
                      <a:srgbClr val="9C6563"/>
                    </a:gs>
                    <a:gs pos="58000">
                      <a:srgbClr val="80302D"/>
                    </a:gs>
                    <a:gs pos="71000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latin typeface="Arial Black"/>
              </a:rPr>
              <a:t>Ο.Κ. </a:t>
            </a:r>
          </a:p>
        </p:txBody>
      </p:sp>
      <p:sp>
        <p:nvSpPr>
          <p:cNvPr id="233" name="Google Shape;233;p22"/>
          <p:cNvSpPr/>
          <p:nvPr/>
        </p:nvSpPr>
        <p:spPr>
          <a:xfrm>
            <a:off x="381000" y="609600"/>
            <a:ext cx="3429000" cy="3429000"/>
          </a:xfrm>
          <a:prstGeom prst="ellipse">
            <a:avLst/>
          </a:prstGeom>
          <a:noFill/>
          <a:ln cap="flat" cmpd="sng" w="1905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4800600" y="533400"/>
            <a:ext cx="396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D0"/>
                </a:solidFill>
                <a:latin typeface="Verdana"/>
                <a:ea typeface="Verdana"/>
                <a:cs typeface="Verdana"/>
                <a:sym typeface="Verdana"/>
              </a:rPr>
              <a:t>Τα ζωάκια που ζουν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D0"/>
                </a:solidFill>
                <a:latin typeface="Verdana"/>
                <a:ea typeface="Verdana"/>
                <a:cs typeface="Verdana"/>
                <a:sym typeface="Verdana"/>
              </a:rPr>
              <a:t>μέσα στα όστρακα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D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D0"/>
                </a:solidFill>
                <a:latin typeface="Verdana"/>
                <a:ea typeface="Verdana"/>
                <a:cs typeface="Verdana"/>
                <a:sym typeface="Verdana"/>
              </a:rPr>
              <a:t>λέγονται μαλάκια.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descr="ta_clap"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219200"/>
            <a:ext cx="17526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122141slug550" id="236" name="Google Shape;2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4572000"/>
            <a:ext cx="16700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topus" id="237" name="Google Shape;2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4572000"/>
            <a:ext cx="2362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_THIN~1" id="238" name="Google Shape;23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57400"/>
            <a:ext cx="1143000" cy="9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4267200" y="3048000"/>
            <a:ext cx="449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4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A854"/>
                </a:solidFill>
                <a:latin typeface="Verdana"/>
                <a:ea typeface="Verdana"/>
                <a:cs typeface="Verdana"/>
                <a:sym typeface="Verdana"/>
              </a:rPr>
              <a:t>.. πολλά μαλάκια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4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A854"/>
                </a:solidFill>
                <a:latin typeface="Verdana"/>
                <a:ea typeface="Verdana"/>
                <a:cs typeface="Verdana"/>
                <a:sym typeface="Verdana"/>
              </a:rPr>
              <a:t>δεν έχουν όστρακο!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4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A854"/>
                </a:solidFill>
                <a:latin typeface="Verdana"/>
                <a:ea typeface="Verdana"/>
                <a:cs typeface="Verdana"/>
                <a:sym typeface="Verdana"/>
              </a:rPr>
              <a:t>Για παράδειγμα, ο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4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A854"/>
                </a:solidFill>
                <a:latin typeface="Verdana"/>
                <a:ea typeface="Verdana"/>
                <a:cs typeface="Verdana"/>
                <a:sym typeface="Verdana"/>
              </a:rPr>
              <a:t>γυμνοσάλιαγκας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54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A854"/>
                </a:solidFill>
                <a:latin typeface="Verdana"/>
                <a:ea typeface="Verdana"/>
                <a:cs typeface="Verdana"/>
                <a:sym typeface="Verdana"/>
              </a:rPr>
              <a:t>και το χταπόδι!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A8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5257800" y="5486400"/>
            <a:ext cx="9906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538" y="60000"/>
                </a:moveTo>
                <a:lnTo>
                  <a:pt x="18462" y="15000"/>
                </a:lnTo>
                <a:lnTo>
                  <a:pt x="18462" y="105000"/>
                </a:lnTo>
                <a:close/>
              </a:path>
              <a:path extrusionOk="0" fill="darken" h="120000" w="120000">
                <a:moveTo>
                  <a:pt x="101538" y="60000"/>
                </a:moveTo>
                <a:lnTo>
                  <a:pt x="18462" y="15000"/>
                </a:lnTo>
                <a:lnTo>
                  <a:pt x="18462" y="105000"/>
                </a:lnTo>
                <a:close/>
              </a:path>
              <a:path extrusionOk="0" fill="none" h="120000" w="120000">
                <a:moveTo>
                  <a:pt x="101538" y="60000"/>
                </a:moveTo>
                <a:lnTo>
                  <a:pt x="18462" y="105000"/>
                </a:lnTo>
                <a:lnTo>
                  <a:pt x="18462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6400800" y="5486400"/>
            <a:ext cx="1905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4191000" y="2209800"/>
            <a:ext cx="1676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Όμως..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3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3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3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3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3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CD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/>
        </p:nvSpPr>
        <p:spPr>
          <a:xfrm>
            <a:off x="2895600" y="457200"/>
            <a:ext cx="5562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4.Ποιο από τα πιο κάτω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1" i="0" lang="en-US" sz="3200" u="none">
                <a:solidFill>
                  <a:srgbClr val="FF5050"/>
                </a:solidFill>
                <a:latin typeface="Verdana"/>
                <a:ea typeface="Verdana"/>
                <a:cs typeface="Verdana"/>
                <a:sym typeface="Verdana"/>
              </a:rPr>
              <a:t>ΔΕΝ</a:t>
            </a: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είναι αρθρόποδο;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descr="MCAN00324_0000[1]" id="248" name="Google Shape;2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2819400"/>
            <a:ext cx="16764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358010000[1]" id="249" name="Google Shape;24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0"/>
            <a:ext cx="1839912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07326_0000[1]"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2971800"/>
            <a:ext cx="1228725" cy="1246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AN00601_0000[1]" id="251" name="Google Shape;25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2400" y="2514600"/>
            <a:ext cx="3200400" cy="1824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/>
          <p:nvPr/>
        </p:nvSpPr>
        <p:spPr>
          <a:xfrm>
            <a:off x="381000" y="4495800"/>
            <a:ext cx="12192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2438400" y="4495800"/>
            <a:ext cx="12192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4876800" y="4495800"/>
            <a:ext cx="12192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7391400" y="4572000"/>
            <a:ext cx="12192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228600" y="5791200"/>
            <a:ext cx="8915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Αστακός       γαρίδα            χταπόδι          κάβουρας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B9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4"/>
          <p:cNvGrpSpPr/>
          <p:nvPr/>
        </p:nvGrpSpPr>
        <p:grpSpPr>
          <a:xfrm>
            <a:off x="533400" y="1143000"/>
            <a:ext cx="2085679" cy="1981200"/>
            <a:chOff x="1152" y="336"/>
            <a:chExt cx="1454" cy="1248"/>
          </a:xfrm>
        </p:grpSpPr>
        <p:sp>
          <p:nvSpPr>
            <p:cNvPr id="262" name="Google Shape;262;p24"/>
            <p:cNvSpPr/>
            <p:nvPr/>
          </p:nvSpPr>
          <p:spPr>
            <a:xfrm>
              <a:off x="1440" y="960"/>
              <a:ext cx="432" cy="576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63" name="Google Shape;263;p24"/>
            <p:cNvGrpSpPr/>
            <p:nvPr/>
          </p:nvGrpSpPr>
          <p:grpSpPr>
            <a:xfrm>
              <a:off x="1241" y="831"/>
              <a:ext cx="280" cy="753"/>
              <a:chOff x="994" y="1858"/>
              <a:chExt cx="577" cy="1406"/>
            </a:xfrm>
          </p:grpSpPr>
          <p:sp>
            <p:nvSpPr>
              <p:cNvPr id="264" name="Google Shape;264;p24"/>
              <p:cNvSpPr/>
              <p:nvPr/>
            </p:nvSpPr>
            <p:spPr>
              <a:xfrm rot="6120000">
                <a:off x="951" y="2313"/>
                <a:ext cx="489" cy="279"/>
              </a:xfrm>
              <a:prstGeom prst="flowChartTerminator">
                <a:avLst/>
              </a:prstGeom>
              <a:solidFill>
                <a:srgbClr val="FFB0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 rot="-5400000">
                <a:off x="768" y="2784"/>
                <a:ext cx="720" cy="240"/>
              </a:xfrm>
              <a:prstGeom prst="flowChartTerminator">
                <a:avLst/>
              </a:prstGeom>
              <a:solidFill>
                <a:srgbClr val="FFB0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 rot="6600000">
                <a:off x="1042" y="1939"/>
                <a:ext cx="480" cy="439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67" name="Google Shape;267;p24"/>
            <p:cNvGrpSpPr/>
            <p:nvPr/>
          </p:nvGrpSpPr>
          <p:grpSpPr>
            <a:xfrm>
              <a:off x="1800" y="772"/>
              <a:ext cx="490" cy="424"/>
              <a:chOff x="1960" y="2166"/>
              <a:chExt cx="874" cy="612"/>
            </a:xfrm>
          </p:grpSpPr>
          <p:sp>
            <p:nvSpPr>
              <p:cNvPr id="268" name="Google Shape;268;p24"/>
              <p:cNvSpPr/>
              <p:nvPr/>
            </p:nvSpPr>
            <p:spPr>
              <a:xfrm rot="1380000">
                <a:off x="2122" y="2470"/>
                <a:ext cx="472" cy="206"/>
              </a:xfrm>
              <a:prstGeom prst="flowChartTerminator">
                <a:avLst/>
              </a:prstGeom>
              <a:solidFill>
                <a:srgbClr val="FFB0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 rot="-3600000">
                <a:off x="2304" y="2400"/>
                <a:ext cx="624" cy="144"/>
              </a:xfrm>
              <a:prstGeom prst="flowChartTerminator">
                <a:avLst/>
              </a:prstGeom>
              <a:solidFill>
                <a:srgbClr val="FFB0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 rot="1380000">
                <a:off x="2003" y="2349"/>
                <a:ext cx="340" cy="28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descr="o_stupid" id="271" name="Google Shape;27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4" y="336"/>
              <a:ext cx="624" cy="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de" id="272" name="Google Shape;27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" y="1296"/>
              <a:ext cx="336" cy="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pe" id="273" name="Google Shape;273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560000">
              <a:off x="2101" y="573"/>
              <a:ext cx="432" cy="4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24"/>
          <p:cNvSpPr/>
          <p:nvPr/>
        </p:nvSpPr>
        <p:spPr>
          <a:xfrm>
            <a:off x="2667000" y="533400"/>
            <a:ext cx="6096000" cy="2438400"/>
          </a:xfrm>
          <a:prstGeom prst="wedgeRoundRectCallout">
            <a:avLst>
              <a:gd fmla="val -3291" name="adj1"/>
              <a:gd fmla="val 7608" name="adj2"/>
              <a:gd fmla="val 0" name="adj3"/>
            </a:avLst>
          </a:prstGeom>
          <a:solidFill>
            <a:srgbClr val="FFFF66"/>
          </a:solidFill>
          <a:ln cap="flat" cmpd="sng" w="38100">
            <a:solidFill>
              <a:srgbClr val="0000D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Τα ζωάκια που τα πόδια τους έχουν πολλά μέρη ή αρθρώσεις είναι τα </a:t>
            </a:r>
            <a:r>
              <a:rPr b="1" i="0" lang="en-US" sz="4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αρθρόποδα!</a:t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609600" y="4343400"/>
            <a:ext cx="3886200" cy="110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Δοκίμασε ξανά </a:t>
            </a:r>
          </a:p>
        </p:txBody>
      </p:sp>
      <p:sp>
        <p:nvSpPr>
          <p:cNvPr id="276" name="Google Shape;276;p24"/>
          <p:cNvSpPr/>
          <p:nvPr/>
        </p:nvSpPr>
        <p:spPr>
          <a:xfrm>
            <a:off x="4876800" y="4114800"/>
            <a:ext cx="1828800" cy="152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darken" h="120000" w="120000"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none" h="120000" w="120000"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B9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/>
        </p:nvSpPr>
        <p:spPr>
          <a:xfrm>
            <a:off x="533400" y="609600"/>
            <a:ext cx="556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Verdana"/>
              <a:buNone/>
            </a:pPr>
            <a:r>
              <a:rPr b="1" i="0" lang="en-US" sz="8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Μ</a:t>
            </a:r>
            <a:r>
              <a:rPr b="1" i="0" lang="en-US" sz="8000" u="none">
                <a:solidFill>
                  <a:srgbClr val="00B45A"/>
                </a:solidFill>
                <a:latin typeface="Verdana"/>
                <a:ea typeface="Verdana"/>
                <a:cs typeface="Verdana"/>
                <a:sym typeface="Verdana"/>
              </a:rPr>
              <a:t>π</a:t>
            </a:r>
            <a:r>
              <a:rPr b="1" i="0" lang="en-US" sz="8000" u="none">
                <a:solidFill>
                  <a:srgbClr val="0099FF"/>
                </a:solidFill>
                <a:latin typeface="Verdana"/>
                <a:ea typeface="Verdana"/>
                <a:cs typeface="Verdana"/>
                <a:sym typeface="Verdana"/>
              </a:rPr>
              <a:t>ρ</a:t>
            </a:r>
            <a:r>
              <a:rPr b="1" i="0" lang="en-US" sz="80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ά</a:t>
            </a:r>
            <a:r>
              <a:rPr b="1" i="0" lang="en-US" sz="8000" u="none">
                <a:solidFill>
                  <a:srgbClr val="9933FF"/>
                </a:solidFill>
                <a:latin typeface="Verdana"/>
                <a:ea typeface="Verdana"/>
                <a:cs typeface="Verdana"/>
                <a:sym typeface="Verdana"/>
              </a:rPr>
              <a:t>β</a:t>
            </a:r>
            <a:r>
              <a:rPr b="1" i="0" lang="en-US" sz="8000" u="none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ο</a:t>
            </a:r>
            <a:r>
              <a:rPr b="1" i="0" lang="en-US" sz="80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r>
              <a:rPr b="1" i="0" lang="en-US" sz="8000" u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/>
          </a:p>
        </p:txBody>
      </p:sp>
      <p:pic>
        <p:nvPicPr>
          <p:cNvPr descr="n_kiss04" id="282" name="Google Shape;2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1143000"/>
            <a:ext cx="9144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AN00601_0000[1]" id="283" name="Google Shape;2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4191000"/>
            <a:ext cx="3505200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838200" y="2133600"/>
            <a:ext cx="6705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Το χταπόδι δεν είναι αρθρόποδο.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Είναι μαλάκιο  γιατί το σώμα του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είναι χωρίς αρθρώσεις και είναι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μαλακό!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6934200" y="3810000"/>
            <a:ext cx="1219200" cy="121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6477000" y="52578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/>
        </p:nvSpPr>
        <p:spPr>
          <a:xfrm>
            <a:off x="0" y="304800"/>
            <a:ext cx="8763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5. H Μαρία βρήκε μέσα στο δάσος  λίγα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    μικρά άσπρα αυγά με μαλακό τσόφλι.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6600"/>
                </a:solidFill>
                <a:latin typeface="Verdana"/>
                <a:ea typeface="Verdana"/>
                <a:cs typeface="Verdana"/>
                <a:sym typeface="Verdana"/>
              </a:rPr>
              <a:t>    Το πιο πιθανό είναι ότι τα αυγά ανήκουν..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1524000" y="24384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 σε  κάποιο πουλί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0000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0000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 σε κάποιο φίδι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0000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0000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σε κάποιο πουλί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και έχουν μόλις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γεννηθεί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0000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09600" y="23622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BD19575_" id="294" name="Google Shape;2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298700"/>
            <a:ext cx="3505200" cy="273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6"/>
          <p:cNvGrpSpPr/>
          <p:nvPr/>
        </p:nvGrpSpPr>
        <p:grpSpPr>
          <a:xfrm>
            <a:off x="5715000" y="5029200"/>
            <a:ext cx="3049587" cy="1449387"/>
            <a:chOff x="3600" y="3168"/>
            <a:chExt cx="1921" cy="913"/>
          </a:xfrm>
        </p:grpSpPr>
        <p:sp>
          <p:nvSpPr>
            <p:cNvPr id="296" name="Google Shape;296;p26"/>
            <p:cNvSpPr/>
            <p:nvPr/>
          </p:nvSpPr>
          <p:spPr>
            <a:xfrm rot="10800000">
              <a:off x="3600" y="3168"/>
              <a:ext cx="1921" cy="91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F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97" name="Google Shape;297;p26"/>
            <p:cNvGrpSpPr/>
            <p:nvPr/>
          </p:nvGrpSpPr>
          <p:grpSpPr>
            <a:xfrm>
              <a:off x="4176" y="3168"/>
              <a:ext cx="384" cy="336"/>
              <a:chOff x="4032" y="3120"/>
              <a:chExt cx="768" cy="768"/>
            </a:xfrm>
          </p:grpSpPr>
          <p:sp>
            <p:nvSpPr>
              <p:cNvPr id="298" name="Google Shape;298;p26"/>
              <p:cNvSpPr/>
              <p:nvPr/>
            </p:nvSpPr>
            <p:spPr>
              <a:xfrm>
                <a:off x="4032" y="3600"/>
                <a:ext cx="288" cy="19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4272" y="3696"/>
                <a:ext cx="288" cy="19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4560" y="3408"/>
                <a:ext cx="192" cy="19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4368" y="3456"/>
                <a:ext cx="240" cy="192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4464" y="3216"/>
                <a:ext cx="192" cy="14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4656" y="3120"/>
                <a:ext cx="144" cy="96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767676"/>
                  </a:gs>
                </a:gsLst>
                <a:lin ang="0" scaled="0"/>
              </a:gradFill>
              <a:ln>
                <a:noFill/>
              </a:ln>
              <a:effectLst>
                <a:outerShdw blurRad="63500" kx="5399948" sy="50000">
                  <a:schemeClr val="lt2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304" name="Google Shape;304;p26"/>
          <p:cNvSpPr/>
          <p:nvPr/>
        </p:nvSpPr>
        <p:spPr>
          <a:xfrm>
            <a:off x="533400" y="36576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533400" y="48768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0336580" id="310" name="Google Shape;3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066800"/>
            <a:ext cx="32131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174025" id="311" name="Google Shape;3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3048000"/>
            <a:ext cx="2590800" cy="156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/>
          <p:nvPr/>
        </p:nvSpPr>
        <p:spPr>
          <a:xfrm>
            <a:off x="457200" y="381000"/>
            <a:ext cx="3962400" cy="2362200"/>
          </a:xfrm>
          <a:prstGeom prst="wedgeRoundRectCallout">
            <a:avLst>
              <a:gd fmla="val 24854" name="adj1"/>
              <a:gd fmla="val 21644" name="adj2"/>
              <a:gd fmla="val 0" name="adj3"/>
            </a:avLst>
          </a:prstGeom>
          <a:solidFill>
            <a:srgbClr val="FFFF66"/>
          </a:solidFill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Τα αυγά μας,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παρακαλώ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έχουν σκληρό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τσόφλι.</a:t>
            </a: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5029200" y="4724400"/>
            <a:ext cx="1676400" cy="14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1136" y="60000"/>
                </a:moveTo>
                <a:lnTo>
                  <a:pt x="98864" y="15000"/>
                </a:lnTo>
                <a:lnTo>
                  <a:pt x="98864" y="105000"/>
                </a:lnTo>
                <a:close/>
              </a:path>
              <a:path extrusionOk="0" fill="darken" h="120000" w="120000">
                <a:moveTo>
                  <a:pt x="21136" y="60000"/>
                </a:moveTo>
                <a:lnTo>
                  <a:pt x="98864" y="15000"/>
                </a:lnTo>
                <a:lnTo>
                  <a:pt x="98864" y="105000"/>
                </a:lnTo>
                <a:close/>
              </a:path>
              <a:path extrusionOk="0" fill="none" h="120000" w="120000">
                <a:moveTo>
                  <a:pt x="21136" y="60000"/>
                </a:moveTo>
                <a:lnTo>
                  <a:pt x="98864" y="15000"/>
                </a:lnTo>
                <a:lnTo>
                  <a:pt x="98864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685800" y="4953000"/>
            <a:ext cx="3886200" cy="110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Δοκίμασε ξανά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ake_5n" id="319" name="Google Shape;3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3876675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4648200" y="457200"/>
            <a:ext cx="3810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5400"/>
              <a:buFont typeface="Verdana"/>
              <a:buNone/>
            </a:pPr>
            <a:r>
              <a:rPr b="1" i="0" lang="en-US" sz="5400" u="none">
                <a:solidFill>
                  <a:srgbClr val="CC0099"/>
                </a:solidFill>
                <a:latin typeface="Verdana"/>
                <a:ea typeface="Verdana"/>
                <a:cs typeface="Verdana"/>
                <a:sym typeface="Verdana"/>
              </a:rPr>
              <a:t>Μάλιστα!</a:t>
            </a:r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4343400" y="1371600"/>
            <a:ext cx="4800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Τα αυγά των φιδιών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έχουν μαλακό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τσόφλι (κέλυφος).</a:t>
            </a:r>
            <a:endParaRPr/>
          </a:p>
        </p:txBody>
      </p:sp>
      <p:sp>
        <p:nvSpPr>
          <p:cNvPr id="322" name="Google Shape;322;p28"/>
          <p:cNvSpPr txBox="1"/>
          <p:nvPr/>
        </p:nvSpPr>
        <p:spPr>
          <a:xfrm>
            <a:off x="4572000" y="3124200"/>
            <a:ext cx="3200400" cy="1828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Συνηθισμένα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σχήματα των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αυγών των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φιδιών.</a:t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3886200" y="5334000"/>
            <a:ext cx="12954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9706" y="60000"/>
                </a:moveTo>
                <a:lnTo>
                  <a:pt x="20294" y="15000"/>
                </a:lnTo>
                <a:lnTo>
                  <a:pt x="20294" y="105000"/>
                </a:lnTo>
                <a:close/>
              </a:path>
              <a:path extrusionOk="0" fill="darken" h="120000" w="120000">
                <a:moveTo>
                  <a:pt x="99706" y="60000"/>
                </a:moveTo>
                <a:lnTo>
                  <a:pt x="20294" y="15000"/>
                </a:lnTo>
                <a:lnTo>
                  <a:pt x="20294" y="105000"/>
                </a:lnTo>
                <a:close/>
              </a:path>
              <a:path extrusionOk="0" fill="none" h="120000" w="120000">
                <a:moveTo>
                  <a:pt x="99706" y="60000"/>
                </a:moveTo>
                <a:lnTo>
                  <a:pt x="20294" y="105000"/>
                </a:lnTo>
                <a:lnTo>
                  <a:pt x="20294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5257800" y="5334000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7543800" y="3276600"/>
            <a:ext cx="1066800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767676"/>
              </a:gs>
            </a:gsLst>
            <a:lin ang="0" scaled="0"/>
          </a:gradFill>
          <a:ln cap="flat" cmpd="sng" w="952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7543800" y="4114800"/>
            <a:ext cx="990600" cy="457200"/>
          </a:xfrm>
          <a:prstGeom prst="flowChartTerminator">
            <a:avLst/>
          </a:prstGeom>
          <a:gradFill>
            <a:gsLst>
              <a:gs pos="0">
                <a:schemeClr val="lt1"/>
              </a:gs>
              <a:gs pos="100000">
                <a:srgbClr val="767676"/>
              </a:gs>
            </a:gsLst>
            <a:lin ang="0" scaled="0"/>
          </a:gradFill>
          <a:ln cap="flat" cmpd="sng" w="9525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3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3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3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3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/>
        </p:nvSpPr>
        <p:spPr>
          <a:xfrm>
            <a:off x="228600" y="228600"/>
            <a:ext cx="8534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D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7A003D"/>
                </a:solidFill>
                <a:latin typeface="Verdana"/>
                <a:ea typeface="Verdana"/>
                <a:cs typeface="Verdana"/>
                <a:sym typeface="Verdana"/>
              </a:rPr>
              <a:t>6.Το ασπόνδυλο  ζώο των εικόνων ζει στη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D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7A003D"/>
                </a:solidFill>
                <a:latin typeface="Verdana"/>
                <a:ea typeface="Verdana"/>
                <a:cs typeface="Verdana"/>
                <a:sym typeface="Verdana"/>
              </a:rPr>
              <a:t>   θάλασσα  και ονομάζεται πυκνοποδία.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3D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7A003D"/>
                </a:solidFill>
                <a:latin typeface="Verdana"/>
                <a:ea typeface="Verdana"/>
                <a:cs typeface="Verdana"/>
                <a:sym typeface="Verdana"/>
              </a:rPr>
              <a:t>   Σε ποια κατηγορία  ανήκει; </a:t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1676400" y="4572000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Αρθρόποδα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Μαλάκια</a:t>
            </a:r>
            <a:endParaRPr/>
          </a:p>
        </p:txBody>
      </p:sp>
      <p:sp>
        <p:nvSpPr>
          <p:cNvPr id="333" name="Google Shape;333;p29"/>
          <p:cNvSpPr txBox="1"/>
          <p:nvPr/>
        </p:nvSpPr>
        <p:spPr>
          <a:xfrm>
            <a:off x="6400800" y="4572000"/>
            <a:ext cx="23622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Εχινόδερμα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Σκώληκες</a:t>
            </a: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685800" y="43434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unstar[1]"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752600"/>
            <a:ext cx="28194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ycnopodia_helianthoidesDLC2000[1]" id="336" name="Google Shape;3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752600"/>
            <a:ext cx="3429000" cy="2227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42350403[1]" id="337" name="Google Shape;33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0912" y="1752600"/>
            <a:ext cx="1690687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9"/>
          <p:cNvSpPr/>
          <p:nvPr/>
        </p:nvSpPr>
        <p:spPr>
          <a:xfrm>
            <a:off x="609600" y="56388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5334000" y="43434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5257800" y="56388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EB5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ant Sea Star : Pisaster giganteus " id="345" name="Google Shape;3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33400"/>
            <a:ext cx="2819400" cy="203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TAR" id="346" name="Google Shape;3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563562"/>
            <a:ext cx="2590800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IELPNK" id="347" name="Google Shape;34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048000"/>
            <a:ext cx="2346325" cy="337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_star" id="348" name="Google Shape;34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0" y="533400"/>
            <a:ext cx="2743200" cy="20558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/>
        </p:nvSpPr>
        <p:spPr>
          <a:xfrm>
            <a:off x="2667000" y="2895600"/>
            <a:ext cx="6172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Τα ζώα στις πιο πάνω εικόνες,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όπως και το ζώο που κρατά το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κοριτσάκι είναι συγγενείς της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πυκνοποδίας!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2971800" y="4953000"/>
            <a:ext cx="3733800" cy="1533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Δοκίμασε ξανά </a:t>
            </a:r>
          </a:p>
        </p:txBody>
      </p:sp>
      <p:sp>
        <p:nvSpPr>
          <p:cNvPr id="351" name="Google Shape;351;p30"/>
          <p:cNvSpPr/>
          <p:nvPr/>
        </p:nvSpPr>
        <p:spPr>
          <a:xfrm>
            <a:off x="7086600" y="5105400"/>
            <a:ext cx="1524000" cy="129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1750" y="60000"/>
                </a:moveTo>
                <a:lnTo>
                  <a:pt x="98250" y="15000"/>
                </a:lnTo>
                <a:lnTo>
                  <a:pt x="98250" y="105000"/>
                </a:lnTo>
                <a:close/>
              </a:path>
              <a:path extrusionOk="0" fill="darken" h="120000" w="120000">
                <a:moveTo>
                  <a:pt x="21750" y="60000"/>
                </a:moveTo>
                <a:lnTo>
                  <a:pt x="98250" y="15000"/>
                </a:lnTo>
                <a:lnTo>
                  <a:pt x="98250" y="105000"/>
                </a:lnTo>
                <a:close/>
              </a:path>
              <a:path extrusionOk="0" fill="none" h="120000" w="120000">
                <a:moveTo>
                  <a:pt x="21750" y="60000"/>
                </a:moveTo>
                <a:lnTo>
                  <a:pt x="98250" y="15000"/>
                </a:lnTo>
                <a:lnTo>
                  <a:pt x="9825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r="18777275" dist="503214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EB5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/>
        </p:nvSpPr>
        <p:spPr>
          <a:xfrm>
            <a:off x="381000" y="304800"/>
            <a:ext cx="8458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01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3E001F"/>
                </a:solidFill>
                <a:latin typeface="Verdana"/>
                <a:ea typeface="Verdana"/>
                <a:cs typeface="Verdana"/>
                <a:sym typeface="Verdana"/>
              </a:rPr>
              <a:t>Η πυκνοποδία ανήκει στα εχινόδερμα.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01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3E001F"/>
                </a:solidFill>
                <a:latin typeface="Verdana"/>
                <a:ea typeface="Verdana"/>
                <a:cs typeface="Verdana"/>
                <a:sym typeface="Verdana"/>
              </a:rPr>
              <a:t>Έχει διάμετρο μέχρι 1 μέτρο.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01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3E001F"/>
                </a:solidFill>
                <a:latin typeface="Verdana"/>
                <a:ea typeface="Verdana"/>
                <a:cs typeface="Verdana"/>
                <a:sym typeface="Verdana"/>
              </a:rPr>
              <a:t>Καθώς μεγαλώνει τα πόδια της αυξάνονται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01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3E001F"/>
                </a:solidFill>
                <a:latin typeface="Verdana"/>
                <a:ea typeface="Verdana"/>
                <a:cs typeface="Verdana"/>
                <a:sym typeface="Verdana"/>
              </a:rPr>
              <a:t> από 5 στην αρχή και φτάνουν μέχρι τα 24.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pycno" id="357" name="Google Shape;3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9637" y="2590800"/>
            <a:ext cx="276066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/>
          <p:nvPr/>
        </p:nvSpPr>
        <p:spPr>
          <a:xfrm>
            <a:off x="304800" y="2667000"/>
            <a:ext cx="5486400" cy="1828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Κινείται με ταχύτητα 3-4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μέτρα το λεπτό.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Εχθροί της είναι τα μεγάλα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καβούρια.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304800" y="5105400"/>
            <a:ext cx="1143000" cy="10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000" y="60000"/>
                </a:moveTo>
                <a:lnTo>
                  <a:pt x="18000" y="15000"/>
                </a:lnTo>
                <a:lnTo>
                  <a:pt x="18000" y="105000"/>
                </a:lnTo>
                <a:close/>
              </a:path>
              <a:path extrusionOk="0" fill="darken" h="120000" w="120000">
                <a:moveTo>
                  <a:pt x="102000" y="60000"/>
                </a:moveTo>
                <a:lnTo>
                  <a:pt x="18000" y="15000"/>
                </a:lnTo>
                <a:lnTo>
                  <a:pt x="18000" y="105000"/>
                </a:lnTo>
                <a:close/>
              </a:path>
              <a:path extrusionOk="0" fill="none" h="120000" w="120000">
                <a:moveTo>
                  <a:pt x="102000" y="60000"/>
                </a:moveTo>
                <a:lnTo>
                  <a:pt x="18000" y="105000"/>
                </a:lnTo>
                <a:lnTo>
                  <a:pt x="18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1524000" y="5105400"/>
            <a:ext cx="2133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  <p:pic>
        <p:nvPicPr>
          <p:cNvPr descr="A_THUM~1" id="361" name="Google Shape;36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4343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king" id="362" name="Google Shape;36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5410200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E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304800" y="4572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Verdana"/>
              <a:buAutoNum type="arabicPeriod"/>
            </a:pPr>
            <a:r>
              <a:rPr b="1" i="0" lang="en-US" sz="32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Ποιο ζώο από τα πιο κάτω  ανήκει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στην κατηγορία των ασπόνδυλων;</a:t>
            </a:r>
            <a:endParaRPr/>
          </a:p>
        </p:txBody>
      </p:sp>
      <p:pic>
        <p:nvPicPr>
          <p:cNvPr descr="BD13726_"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962400"/>
            <a:ext cx="2743200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13642_" id="116" name="Google Shape;1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27337"/>
            <a:ext cx="2057400" cy="1957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13772_" id="117" name="Google Shape;1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320040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457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j0283572" id="119" name="Google Shape;11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3505200"/>
            <a:ext cx="1676400" cy="1141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2743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5410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75438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3FFE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7. Σε ποια κατηγορία των ασπόνδυλων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ανήκουν τα ζωάκια της εικόνας;</a:t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609600" y="41910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1752600" y="4343400"/>
            <a:ext cx="2209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Αρθρόποδα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Μαλάκια</a:t>
            </a:r>
            <a:endParaRPr/>
          </a:p>
        </p:txBody>
      </p:sp>
      <p:grpSp>
        <p:nvGrpSpPr>
          <p:cNvPr id="370" name="Google Shape;370;p32"/>
          <p:cNvGrpSpPr/>
          <p:nvPr/>
        </p:nvGrpSpPr>
        <p:grpSpPr>
          <a:xfrm>
            <a:off x="381000" y="1752600"/>
            <a:ext cx="8382001" cy="2136775"/>
            <a:chOff x="240" y="1104"/>
            <a:chExt cx="5280" cy="1346"/>
          </a:xfrm>
        </p:grpSpPr>
        <p:grpSp>
          <p:nvGrpSpPr>
            <p:cNvPr id="371" name="Google Shape;371;p32"/>
            <p:cNvGrpSpPr/>
            <p:nvPr/>
          </p:nvGrpSpPr>
          <p:grpSpPr>
            <a:xfrm>
              <a:off x="3936" y="1104"/>
              <a:ext cx="1584" cy="1346"/>
              <a:chOff x="3936" y="1056"/>
              <a:chExt cx="1488" cy="1202"/>
            </a:xfrm>
          </p:grpSpPr>
          <p:pic>
            <p:nvPicPr>
              <p:cNvPr id="372" name="Google Shape;372;p3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89" y="1103"/>
                <a:ext cx="1435" cy="11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3" name="Google Shape;373;p32"/>
              <p:cNvSpPr txBox="1"/>
              <p:nvPr/>
            </p:nvSpPr>
            <p:spPr>
              <a:xfrm>
                <a:off x="3936" y="1056"/>
                <a:ext cx="1488" cy="1200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74" name="Google Shape;374;p32"/>
            <p:cNvGrpSpPr/>
            <p:nvPr/>
          </p:nvGrpSpPr>
          <p:grpSpPr>
            <a:xfrm>
              <a:off x="2016" y="1104"/>
              <a:ext cx="1752" cy="1344"/>
              <a:chOff x="2064" y="1152"/>
              <a:chExt cx="1968" cy="1440"/>
            </a:xfrm>
          </p:grpSpPr>
          <p:pic>
            <p:nvPicPr>
              <p:cNvPr id="375" name="Google Shape;375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56" y="1248"/>
                <a:ext cx="1776" cy="11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" name="Google Shape;376;p32"/>
              <p:cNvSpPr txBox="1"/>
              <p:nvPr/>
            </p:nvSpPr>
            <p:spPr>
              <a:xfrm>
                <a:off x="2064" y="1152"/>
                <a:ext cx="1872" cy="1440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77" name="Google Shape;377;p32"/>
            <p:cNvGrpSpPr/>
            <p:nvPr/>
          </p:nvGrpSpPr>
          <p:grpSpPr>
            <a:xfrm>
              <a:off x="240" y="1104"/>
              <a:ext cx="1488" cy="1344"/>
              <a:chOff x="288" y="1104"/>
              <a:chExt cx="1488" cy="1344"/>
            </a:xfrm>
          </p:grpSpPr>
          <p:sp>
            <p:nvSpPr>
              <p:cNvPr id="378" name="Google Shape;378;p32"/>
              <p:cNvSpPr txBox="1"/>
              <p:nvPr/>
            </p:nvSpPr>
            <p:spPr>
              <a:xfrm>
                <a:off x="288" y="1104"/>
                <a:ext cx="1488" cy="1344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379" name="Google Shape;379;p3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36" y="1152"/>
                <a:ext cx="1410" cy="1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80" name="Google Shape;380;p32"/>
          <p:cNvSpPr txBox="1"/>
          <p:nvPr/>
        </p:nvSpPr>
        <p:spPr>
          <a:xfrm>
            <a:off x="6096000" y="4343400"/>
            <a:ext cx="2362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Εχινόδερμα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Σκώληκες</a:t>
            </a:r>
            <a:endParaRPr/>
          </a:p>
        </p:txBody>
      </p:sp>
      <p:sp>
        <p:nvSpPr>
          <p:cNvPr id="381" name="Google Shape;381;p32"/>
          <p:cNvSpPr/>
          <p:nvPr/>
        </p:nvSpPr>
        <p:spPr>
          <a:xfrm>
            <a:off x="609600" y="55626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5029200" y="41910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5105400" y="55626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5FFE7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3"/>
          <p:cNvGrpSpPr/>
          <p:nvPr/>
        </p:nvGrpSpPr>
        <p:grpSpPr>
          <a:xfrm>
            <a:off x="304800" y="2667000"/>
            <a:ext cx="8382001" cy="2136775"/>
            <a:chOff x="240" y="1104"/>
            <a:chExt cx="5280" cy="1346"/>
          </a:xfrm>
        </p:grpSpPr>
        <p:grpSp>
          <p:nvGrpSpPr>
            <p:cNvPr id="389" name="Google Shape;389;p33"/>
            <p:cNvGrpSpPr/>
            <p:nvPr/>
          </p:nvGrpSpPr>
          <p:grpSpPr>
            <a:xfrm>
              <a:off x="3936" y="1104"/>
              <a:ext cx="1584" cy="1346"/>
              <a:chOff x="3936" y="1056"/>
              <a:chExt cx="1488" cy="1202"/>
            </a:xfrm>
          </p:grpSpPr>
          <p:pic>
            <p:nvPicPr>
              <p:cNvPr id="390" name="Google Shape;390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89" y="1103"/>
                <a:ext cx="1435" cy="11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" name="Google Shape;391;p33"/>
              <p:cNvSpPr txBox="1"/>
              <p:nvPr/>
            </p:nvSpPr>
            <p:spPr>
              <a:xfrm>
                <a:off x="3936" y="1056"/>
                <a:ext cx="1488" cy="1200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92" name="Google Shape;392;p33"/>
            <p:cNvGrpSpPr/>
            <p:nvPr/>
          </p:nvGrpSpPr>
          <p:grpSpPr>
            <a:xfrm>
              <a:off x="2016" y="1104"/>
              <a:ext cx="1752" cy="1344"/>
              <a:chOff x="2064" y="1152"/>
              <a:chExt cx="1968" cy="1440"/>
            </a:xfrm>
          </p:grpSpPr>
          <p:pic>
            <p:nvPicPr>
              <p:cNvPr id="393" name="Google Shape;393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56" y="1248"/>
                <a:ext cx="1776" cy="11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4" name="Google Shape;394;p33"/>
              <p:cNvSpPr txBox="1"/>
              <p:nvPr/>
            </p:nvSpPr>
            <p:spPr>
              <a:xfrm>
                <a:off x="2064" y="1152"/>
                <a:ext cx="1872" cy="1440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95" name="Google Shape;395;p33"/>
            <p:cNvGrpSpPr/>
            <p:nvPr/>
          </p:nvGrpSpPr>
          <p:grpSpPr>
            <a:xfrm>
              <a:off x="240" y="1104"/>
              <a:ext cx="1488" cy="1344"/>
              <a:chOff x="288" y="1104"/>
              <a:chExt cx="1488" cy="1344"/>
            </a:xfrm>
          </p:grpSpPr>
          <p:sp>
            <p:nvSpPr>
              <p:cNvPr id="396" name="Google Shape;396;p33"/>
              <p:cNvSpPr txBox="1"/>
              <p:nvPr/>
            </p:nvSpPr>
            <p:spPr>
              <a:xfrm>
                <a:off x="288" y="1104"/>
                <a:ext cx="1488" cy="1344"/>
              </a:xfrm>
              <a:prstGeom prst="rect">
                <a:avLst/>
              </a:prstGeom>
              <a:noFill/>
              <a:ln cap="flat" cmpd="sng" w="1905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397" name="Google Shape;397;p3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36" y="1152"/>
                <a:ext cx="1410" cy="1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98" name="Google Shape;398;p33"/>
          <p:cNvSpPr/>
          <p:nvPr/>
        </p:nvSpPr>
        <p:spPr>
          <a:xfrm>
            <a:off x="3886200" y="533400"/>
            <a:ext cx="4191000" cy="1752600"/>
          </a:xfrm>
          <a:prstGeom prst="wedgeRoundRectCallout">
            <a:avLst>
              <a:gd fmla="val -4148" name="adj1"/>
              <a:gd fmla="val 8354" name="adj2"/>
              <a:gd fmla="val 0" name="adj3"/>
            </a:avLst>
          </a:prstGeom>
          <a:solidFill>
            <a:srgbClr val="FFFF99"/>
          </a:solidFill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Δείτε τα πόδια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τω μικρών ζώων.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Αποτελούνται από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πολλά μέρη!</a:t>
            </a:r>
            <a:endParaRPr/>
          </a:p>
        </p:txBody>
      </p:sp>
      <p:pic>
        <p:nvPicPr>
          <p:cNvPr descr="U_THIN~1" id="399" name="Google Shape;39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2600" y="609600"/>
            <a:ext cx="129540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_PRAY~1" id="400" name="Google Shape;400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4400" y="5334000"/>
            <a:ext cx="1066800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3"/>
          <p:cNvSpPr/>
          <p:nvPr/>
        </p:nvSpPr>
        <p:spPr>
          <a:xfrm>
            <a:off x="609600" y="5334000"/>
            <a:ext cx="3810000" cy="1028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rgbClr val="FF3300"/>
                </a:solidFill>
                <a:latin typeface="Impact"/>
              </a:rPr>
              <a:t>Δοκίμασε ξανά </a:t>
            </a:r>
          </a:p>
        </p:txBody>
      </p:sp>
      <p:sp>
        <p:nvSpPr>
          <p:cNvPr id="402" name="Google Shape;402;p33"/>
          <p:cNvSpPr/>
          <p:nvPr/>
        </p:nvSpPr>
        <p:spPr>
          <a:xfrm>
            <a:off x="6400800" y="5181600"/>
            <a:ext cx="1600200" cy="13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1429" y="60000"/>
                </a:moveTo>
                <a:lnTo>
                  <a:pt x="98571" y="15000"/>
                </a:lnTo>
                <a:lnTo>
                  <a:pt x="98571" y="105000"/>
                </a:lnTo>
                <a:close/>
              </a:path>
              <a:path extrusionOk="0" fill="darken" h="120000" w="120000">
                <a:moveTo>
                  <a:pt x="21429" y="60000"/>
                </a:moveTo>
                <a:lnTo>
                  <a:pt x="98571" y="15000"/>
                </a:lnTo>
                <a:lnTo>
                  <a:pt x="98571" y="105000"/>
                </a:lnTo>
                <a:close/>
              </a:path>
              <a:path extrusionOk="0" fill="none" h="120000" w="120000">
                <a:moveTo>
                  <a:pt x="21429" y="60000"/>
                </a:moveTo>
                <a:lnTo>
                  <a:pt x="98571" y="15000"/>
                </a:lnTo>
                <a:lnTo>
                  <a:pt x="98571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15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1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5FFA5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/>
        </p:nvSpPr>
        <p:spPr>
          <a:xfrm>
            <a:off x="381000" y="381000"/>
            <a:ext cx="518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5A"/>
              </a:buClr>
              <a:buSzPts val="4000"/>
              <a:buFont typeface="Verdana"/>
              <a:buNone/>
            </a:pPr>
            <a:r>
              <a:rPr b="1" i="0" lang="en-US" sz="4000" u="none">
                <a:solidFill>
                  <a:srgbClr val="7A005A"/>
                </a:solidFill>
                <a:latin typeface="Verdana"/>
                <a:ea typeface="Verdana"/>
                <a:cs typeface="Verdana"/>
                <a:sym typeface="Verdana"/>
              </a:rPr>
              <a:t>Είναι αρθρόποδα!</a:t>
            </a:r>
            <a:endParaRPr/>
          </a:p>
        </p:txBody>
      </p:sp>
      <p:sp>
        <p:nvSpPr>
          <p:cNvPr id="408" name="Google Shape;408;p34"/>
          <p:cNvSpPr txBox="1"/>
          <p:nvPr/>
        </p:nvSpPr>
        <p:spPr>
          <a:xfrm>
            <a:off x="304800" y="1295400"/>
            <a:ext cx="6172200" cy="2819400"/>
          </a:xfrm>
          <a:prstGeom prst="rect">
            <a:avLst/>
          </a:prstGeom>
          <a:solidFill>
            <a:srgbClr val="FFBD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Τα αρθρόποδα αυτά δεν έχουν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δικό τους όστρακο.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Βρίσκουν ένα άδειο όστρακο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και το κάνουν σπίτι τους.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Έτσι προστατεύονται από τους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εχθρούς τους.</a:t>
            </a:r>
            <a:endParaRPr/>
          </a:p>
        </p:txBody>
      </p:sp>
      <p:sp>
        <p:nvSpPr>
          <p:cNvPr id="409" name="Google Shape;409;p34"/>
          <p:cNvSpPr txBox="1"/>
          <p:nvPr/>
        </p:nvSpPr>
        <p:spPr>
          <a:xfrm>
            <a:off x="3048000" y="4419600"/>
            <a:ext cx="31242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Δέστε πόσο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ανυπεράσπιστο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είναι χωρίς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όστρακο!</a:t>
            </a:r>
            <a:endParaRPr/>
          </a:p>
        </p:txBody>
      </p:sp>
      <p:pic>
        <p:nvPicPr>
          <p:cNvPr descr="aleuhermit1[1]" id="410" name="Google Shape;4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451350"/>
            <a:ext cx="2514600" cy="21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4"/>
          <p:cNvSpPr/>
          <p:nvPr/>
        </p:nvSpPr>
        <p:spPr>
          <a:xfrm>
            <a:off x="6934200" y="3962400"/>
            <a:ext cx="1447800" cy="144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6629400" y="5410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  <p:pic>
        <p:nvPicPr>
          <p:cNvPr descr="j0365157" id="413" name="Google Shape;4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1676400"/>
            <a:ext cx="2209800" cy="163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_yes" id="414" name="Google Shape;41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304800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FBF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 txBox="1"/>
          <p:nvPr/>
        </p:nvSpPr>
        <p:spPr>
          <a:xfrm>
            <a:off x="0" y="228600"/>
            <a:ext cx="4572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8. Η Άννα άφησε μερικούς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γαιοσκώληκες μπροστά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από 4 χώρους: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Α: φωτεινό και υγρό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Β: φωτεινό και ξηρό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Γ: σκοτεινό και υγρό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Δ: σκοτεινό και ξηρό</a:t>
            </a:r>
            <a:endParaRPr/>
          </a:p>
        </p:txBody>
      </p:sp>
      <p:sp>
        <p:nvSpPr>
          <p:cNvPr id="420" name="Google Shape;420;p35"/>
          <p:cNvSpPr/>
          <p:nvPr/>
        </p:nvSpPr>
        <p:spPr>
          <a:xfrm>
            <a:off x="304800" y="4648200"/>
            <a:ext cx="68580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35"/>
          <p:cNvSpPr txBox="1"/>
          <p:nvPr/>
        </p:nvSpPr>
        <p:spPr>
          <a:xfrm>
            <a:off x="990600" y="4724400"/>
            <a:ext cx="60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</a:t>
            </a:r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3505200" y="4724400"/>
            <a:ext cx="60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Γ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</a:t>
            </a:r>
            <a:endParaRPr/>
          </a:p>
        </p:txBody>
      </p:sp>
      <p:grpSp>
        <p:nvGrpSpPr>
          <p:cNvPr id="423" name="Google Shape;423;p35"/>
          <p:cNvGrpSpPr/>
          <p:nvPr/>
        </p:nvGrpSpPr>
        <p:grpSpPr>
          <a:xfrm>
            <a:off x="4724400" y="381000"/>
            <a:ext cx="4191000" cy="6019800"/>
            <a:chOff x="2976" y="240"/>
            <a:chExt cx="2640" cy="3792"/>
          </a:xfrm>
        </p:grpSpPr>
        <p:sp>
          <p:nvSpPr>
            <p:cNvPr id="424" name="Google Shape;424;p35"/>
            <p:cNvSpPr txBox="1"/>
            <p:nvPr/>
          </p:nvSpPr>
          <p:spPr>
            <a:xfrm>
              <a:off x="3072" y="1680"/>
              <a:ext cx="2544" cy="8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425" name="Google Shape;425;p35"/>
            <p:cNvGrpSpPr/>
            <p:nvPr/>
          </p:nvGrpSpPr>
          <p:grpSpPr>
            <a:xfrm>
              <a:off x="2976" y="240"/>
              <a:ext cx="2640" cy="3792"/>
              <a:chOff x="2976" y="240"/>
              <a:chExt cx="2640" cy="3792"/>
            </a:xfrm>
          </p:grpSpPr>
          <p:grpSp>
            <p:nvGrpSpPr>
              <p:cNvPr id="426" name="Google Shape;426;p35"/>
              <p:cNvGrpSpPr/>
              <p:nvPr/>
            </p:nvGrpSpPr>
            <p:grpSpPr>
              <a:xfrm>
                <a:off x="2976" y="240"/>
                <a:ext cx="2640" cy="1512"/>
                <a:chOff x="816" y="288"/>
                <a:chExt cx="2160" cy="1416"/>
              </a:xfrm>
            </p:grpSpPr>
            <p:sp>
              <p:nvSpPr>
                <p:cNvPr id="427" name="Google Shape;427;p35"/>
                <p:cNvSpPr txBox="1"/>
                <p:nvPr/>
              </p:nvSpPr>
              <p:spPr>
                <a:xfrm>
                  <a:off x="960" y="432"/>
                  <a:ext cx="816" cy="1248"/>
                </a:xfrm>
                <a:prstGeom prst="rect">
                  <a:avLst/>
                </a:prstGeom>
                <a:gradFill>
                  <a:gsLst>
                    <a:gs pos="0">
                      <a:srgbClr val="B2B26B"/>
                    </a:gs>
                    <a:gs pos="100000">
                      <a:srgbClr val="FFFF9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428" name="Google Shape;428;p35"/>
                <p:cNvGrpSpPr/>
                <p:nvPr/>
              </p:nvGrpSpPr>
              <p:grpSpPr>
                <a:xfrm>
                  <a:off x="816" y="288"/>
                  <a:ext cx="1104" cy="1416"/>
                  <a:chOff x="816" y="288"/>
                  <a:chExt cx="1104" cy="1416"/>
                </a:xfrm>
              </p:grpSpPr>
              <p:sp>
                <p:nvSpPr>
                  <p:cNvPr id="429" name="Google Shape;429;p35"/>
                  <p:cNvSpPr txBox="1"/>
                  <p:nvPr/>
                </p:nvSpPr>
                <p:spPr>
                  <a:xfrm>
                    <a:off x="816" y="1560"/>
                    <a:ext cx="432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0" name="Google Shape;430;p35"/>
                  <p:cNvSpPr txBox="1"/>
                  <p:nvPr/>
                </p:nvSpPr>
                <p:spPr>
                  <a:xfrm>
                    <a:off x="1488" y="1560"/>
                    <a:ext cx="432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1" name="Google Shape;431;p35"/>
                  <p:cNvSpPr txBox="1"/>
                  <p:nvPr/>
                </p:nvSpPr>
                <p:spPr>
                  <a:xfrm>
                    <a:off x="816" y="288"/>
                    <a:ext cx="1104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2" name="Google Shape;432;p35"/>
                  <p:cNvSpPr txBox="1"/>
                  <p:nvPr/>
                </p:nvSpPr>
                <p:spPr>
                  <a:xfrm>
                    <a:off x="816" y="288"/>
                    <a:ext cx="144" cy="1392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3" name="Google Shape;433;p35"/>
                  <p:cNvSpPr txBox="1"/>
                  <p:nvPr/>
                </p:nvSpPr>
                <p:spPr>
                  <a:xfrm>
                    <a:off x="1776" y="288"/>
                    <a:ext cx="144" cy="1392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sp>
              <p:nvSpPr>
                <p:cNvPr id="434" name="Google Shape;434;p35"/>
                <p:cNvSpPr txBox="1"/>
                <p:nvPr/>
              </p:nvSpPr>
              <p:spPr>
                <a:xfrm>
                  <a:off x="2016" y="432"/>
                  <a:ext cx="816" cy="1248"/>
                </a:xfrm>
                <a:prstGeom prst="rect">
                  <a:avLst/>
                </a:prstGeom>
                <a:gradFill>
                  <a:gsLst>
                    <a:gs pos="0">
                      <a:srgbClr val="B2B26B"/>
                    </a:gs>
                    <a:gs pos="100000">
                      <a:srgbClr val="FFFF99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435" name="Google Shape;435;p35"/>
                <p:cNvGrpSpPr/>
                <p:nvPr/>
              </p:nvGrpSpPr>
              <p:grpSpPr>
                <a:xfrm>
                  <a:off x="1872" y="288"/>
                  <a:ext cx="1104" cy="1416"/>
                  <a:chOff x="816" y="288"/>
                  <a:chExt cx="1104" cy="1416"/>
                </a:xfrm>
              </p:grpSpPr>
              <p:sp>
                <p:nvSpPr>
                  <p:cNvPr id="436" name="Google Shape;436;p35"/>
                  <p:cNvSpPr txBox="1"/>
                  <p:nvPr/>
                </p:nvSpPr>
                <p:spPr>
                  <a:xfrm>
                    <a:off x="816" y="1560"/>
                    <a:ext cx="432" cy="144"/>
                  </a:xfrm>
                  <a:prstGeom prst="rect">
                    <a:avLst/>
                  </a:prstGeom>
                  <a:gradFill>
                    <a:gsLst>
                      <a:gs pos="0">
                        <a:srgbClr val="C60000"/>
                      </a:gs>
                      <a:gs pos="100000">
                        <a:srgbClr val="D74D4D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7" name="Google Shape;437;p35"/>
                  <p:cNvSpPr txBox="1"/>
                  <p:nvPr/>
                </p:nvSpPr>
                <p:spPr>
                  <a:xfrm>
                    <a:off x="1488" y="1560"/>
                    <a:ext cx="432" cy="144"/>
                  </a:xfrm>
                  <a:prstGeom prst="rect">
                    <a:avLst/>
                  </a:prstGeom>
                  <a:gradFill>
                    <a:gsLst>
                      <a:gs pos="0">
                        <a:srgbClr val="C60000"/>
                      </a:gs>
                      <a:gs pos="100000">
                        <a:srgbClr val="D74D4D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8" name="Google Shape;438;p35"/>
                  <p:cNvSpPr txBox="1"/>
                  <p:nvPr/>
                </p:nvSpPr>
                <p:spPr>
                  <a:xfrm>
                    <a:off x="816" y="288"/>
                    <a:ext cx="1104" cy="144"/>
                  </a:xfrm>
                  <a:prstGeom prst="rect">
                    <a:avLst/>
                  </a:prstGeom>
                  <a:gradFill>
                    <a:gsLst>
                      <a:gs pos="0">
                        <a:srgbClr val="C60000"/>
                      </a:gs>
                      <a:gs pos="100000">
                        <a:srgbClr val="D74D4D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39" name="Google Shape;439;p35"/>
                  <p:cNvSpPr txBox="1"/>
                  <p:nvPr/>
                </p:nvSpPr>
                <p:spPr>
                  <a:xfrm>
                    <a:off x="816" y="288"/>
                    <a:ext cx="144" cy="1392"/>
                  </a:xfrm>
                  <a:prstGeom prst="rect">
                    <a:avLst/>
                  </a:prstGeom>
                  <a:gradFill>
                    <a:gsLst>
                      <a:gs pos="0">
                        <a:srgbClr val="C60000"/>
                      </a:gs>
                      <a:gs pos="100000">
                        <a:srgbClr val="D74D4D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40" name="Google Shape;440;p35"/>
                  <p:cNvSpPr txBox="1"/>
                  <p:nvPr/>
                </p:nvSpPr>
                <p:spPr>
                  <a:xfrm>
                    <a:off x="1776" y="288"/>
                    <a:ext cx="144" cy="1392"/>
                  </a:xfrm>
                  <a:prstGeom prst="rect">
                    <a:avLst/>
                  </a:prstGeom>
                  <a:gradFill>
                    <a:gsLst>
                      <a:gs pos="0">
                        <a:srgbClr val="C60000"/>
                      </a:gs>
                      <a:gs pos="100000">
                        <a:srgbClr val="D74D4D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  <p:grpSp>
            <p:nvGrpSpPr>
              <p:cNvPr id="441" name="Google Shape;441;p35"/>
              <p:cNvGrpSpPr/>
              <p:nvPr/>
            </p:nvGrpSpPr>
            <p:grpSpPr>
              <a:xfrm>
                <a:off x="2976" y="2448"/>
                <a:ext cx="2639" cy="1584"/>
                <a:chOff x="3024" y="2448"/>
                <a:chExt cx="2591" cy="1584"/>
              </a:xfrm>
            </p:grpSpPr>
            <p:sp>
              <p:nvSpPr>
                <p:cNvPr id="442" name="Google Shape;442;p35"/>
                <p:cNvSpPr txBox="1"/>
                <p:nvPr/>
              </p:nvSpPr>
              <p:spPr>
                <a:xfrm rot="10800000">
                  <a:off x="3168" y="2474"/>
                  <a:ext cx="1008" cy="1395"/>
                </a:xfrm>
                <a:prstGeom prst="rect">
                  <a:avLst/>
                </a:prstGeom>
                <a:gradFill>
                  <a:gsLst>
                    <a:gs pos="0">
                      <a:srgbClr val="A3B2C7"/>
                    </a:gs>
                    <a:gs pos="100000">
                      <a:srgbClr val="4B525C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443" name="Google Shape;443;p35"/>
                <p:cNvGrpSpPr/>
                <p:nvPr/>
              </p:nvGrpSpPr>
              <p:grpSpPr>
                <a:xfrm rot="10800000">
                  <a:off x="3024" y="2448"/>
                  <a:ext cx="1325" cy="1583"/>
                  <a:chOff x="816" y="288"/>
                  <a:chExt cx="1104" cy="1416"/>
                </a:xfrm>
              </p:grpSpPr>
              <p:sp>
                <p:nvSpPr>
                  <p:cNvPr id="444" name="Google Shape;444;p35"/>
                  <p:cNvSpPr txBox="1"/>
                  <p:nvPr/>
                </p:nvSpPr>
                <p:spPr>
                  <a:xfrm>
                    <a:off x="816" y="1560"/>
                    <a:ext cx="432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45" name="Google Shape;445;p35"/>
                  <p:cNvSpPr txBox="1"/>
                  <p:nvPr/>
                </p:nvSpPr>
                <p:spPr>
                  <a:xfrm>
                    <a:off x="1488" y="1560"/>
                    <a:ext cx="432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46" name="Google Shape;446;p35"/>
                  <p:cNvSpPr txBox="1"/>
                  <p:nvPr/>
                </p:nvSpPr>
                <p:spPr>
                  <a:xfrm>
                    <a:off x="816" y="288"/>
                    <a:ext cx="1104" cy="144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47" name="Google Shape;447;p35"/>
                  <p:cNvSpPr txBox="1"/>
                  <p:nvPr/>
                </p:nvSpPr>
                <p:spPr>
                  <a:xfrm>
                    <a:off x="816" y="288"/>
                    <a:ext cx="144" cy="1392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48" name="Google Shape;448;p35"/>
                  <p:cNvSpPr txBox="1"/>
                  <p:nvPr/>
                </p:nvSpPr>
                <p:spPr>
                  <a:xfrm>
                    <a:off x="1776" y="288"/>
                    <a:ext cx="144" cy="1392"/>
                  </a:xfrm>
                  <a:prstGeom prst="rect">
                    <a:avLst/>
                  </a:prstGeom>
                  <a:solidFill>
                    <a:srgbClr val="C6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grpSp>
              <p:nvGrpSpPr>
                <p:cNvPr id="449" name="Google Shape;449;p35"/>
                <p:cNvGrpSpPr/>
                <p:nvPr/>
              </p:nvGrpSpPr>
              <p:grpSpPr>
                <a:xfrm>
                  <a:off x="4290" y="2449"/>
                  <a:ext cx="1325" cy="1583"/>
                  <a:chOff x="4290" y="2449"/>
                  <a:chExt cx="1325" cy="1583"/>
                </a:xfrm>
              </p:grpSpPr>
              <p:sp>
                <p:nvSpPr>
                  <p:cNvPr id="450" name="Google Shape;450;p35"/>
                  <p:cNvSpPr txBox="1"/>
                  <p:nvPr/>
                </p:nvSpPr>
                <p:spPr>
                  <a:xfrm rot="10800000">
                    <a:off x="4405" y="2449"/>
                    <a:ext cx="1037" cy="1422"/>
                  </a:xfrm>
                  <a:prstGeom prst="rect">
                    <a:avLst/>
                  </a:prstGeom>
                  <a:gradFill>
                    <a:gsLst>
                      <a:gs pos="0">
                        <a:srgbClr val="A3B2C7"/>
                      </a:gs>
                      <a:gs pos="100000">
                        <a:srgbClr val="4B525C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2400" u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grpSp>
                <p:nvGrpSpPr>
                  <p:cNvPr id="451" name="Google Shape;451;p35"/>
                  <p:cNvGrpSpPr/>
                  <p:nvPr/>
                </p:nvGrpSpPr>
                <p:grpSpPr>
                  <a:xfrm rot="10800000">
                    <a:off x="4290" y="2449"/>
                    <a:ext cx="1325" cy="1583"/>
                    <a:chOff x="816" y="288"/>
                    <a:chExt cx="1104" cy="1416"/>
                  </a:xfrm>
                </p:grpSpPr>
                <p:sp>
                  <p:nvSpPr>
                    <p:cNvPr id="452" name="Google Shape;452;p35"/>
                    <p:cNvSpPr txBox="1"/>
                    <p:nvPr/>
                  </p:nvSpPr>
                  <p:spPr>
                    <a:xfrm>
                      <a:off x="816" y="1560"/>
                      <a:ext cx="432" cy="144"/>
                    </a:xfrm>
                    <a:prstGeom prst="rect">
                      <a:avLst/>
                    </a:prstGeom>
                    <a:solidFill>
                      <a:srgbClr val="C6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  <p:sp>
                  <p:nvSpPr>
                    <p:cNvPr id="453" name="Google Shape;453;p35"/>
                    <p:cNvSpPr txBox="1"/>
                    <p:nvPr/>
                  </p:nvSpPr>
                  <p:spPr>
                    <a:xfrm>
                      <a:off x="1488" y="1560"/>
                      <a:ext cx="432" cy="144"/>
                    </a:xfrm>
                    <a:prstGeom prst="rect">
                      <a:avLst/>
                    </a:prstGeom>
                    <a:solidFill>
                      <a:srgbClr val="C6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  <p:sp>
                  <p:nvSpPr>
                    <p:cNvPr id="454" name="Google Shape;454;p35"/>
                    <p:cNvSpPr txBox="1"/>
                    <p:nvPr/>
                  </p:nvSpPr>
                  <p:spPr>
                    <a:xfrm>
                      <a:off x="816" y="288"/>
                      <a:ext cx="1104" cy="144"/>
                    </a:xfrm>
                    <a:prstGeom prst="rect">
                      <a:avLst/>
                    </a:prstGeom>
                    <a:solidFill>
                      <a:srgbClr val="C6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  <p:sp>
                  <p:nvSpPr>
                    <p:cNvPr id="455" name="Google Shape;455;p35"/>
                    <p:cNvSpPr txBox="1"/>
                    <p:nvPr/>
                  </p:nvSpPr>
                  <p:spPr>
                    <a:xfrm>
                      <a:off x="816" y="288"/>
                      <a:ext cx="144" cy="1392"/>
                    </a:xfrm>
                    <a:prstGeom prst="rect">
                      <a:avLst/>
                    </a:prstGeom>
                    <a:solidFill>
                      <a:srgbClr val="C6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  <p:sp>
                  <p:nvSpPr>
                    <p:cNvPr id="456" name="Google Shape;456;p35"/>
                    <p:cNvSpPr txBox="1"/>
                    <p:nvPr/>
                  </p:nvSpPr>
                  <p:spPr>
                    <a:xfrm>
                      <a:off x="1776" y="288"/>
                      <a:ext cx="144" cy="1392"/>
                    </a:xfrm>
                    <a:prstGeom prst="rect">
                      <a:avLst/>
                    </a:prstGeom>
                    <a:solidFill>
                      <a:srgbClr val="C6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</p:grpSp>
            </p:grpSp>
          </p:grpSp>
          <p:sp>
            <p:nvSpPr>
              <p:cNvPr id="457" name="Google Shape;457;p35"/>
              <p:cNvSpPr txBox="1"/>
              <p:nvPr/>
            </p:nvSpPr>
            <p:spPr>
              <a:xfrm>
                <a:off x="2976" y="1680"/>
                <a:ext cx="144" cy="768"/>
              </a:xfrm>
              <a:prstGeom prst="rect">
                <a:avLst/>
              </a:prstGeom>
              <a:solidFill>
                <a:srgbClr val="C6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8" name="Google Shape;458;p35"/>
              <p:cNvSpPr txBox="1"/>
              <p:nvPr/>
            </p:nvSpPr>
            <p:spPr>
              <a:xfrm>
                <a:off x="5472" y="1728"/>
                <a:ext cx="144" cy="768"/>
              </a:xfrm>
              <a:prstGeom prst="rect">
                <a:avLst/>
              </a:prstGeom>
              <a:solidFill>
                <a:srgbClr val="C6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459" name="Google Shape;459;p35"/>
            <p:cNvGrpSpPr/>
            <p:nvPr/>
          </p:nvGrpSpPr>
          <p:grpSpPr>
            <a:xfrm>
              <a:off x="3120" y="1758"/>
              <a:ext cx="2218" cy="670"/>
              <a:chOff x="3120" y="1758"/>
              <a:chExt cx="2218" cy="670"/>
            </a:xfrm>
          </p:grpSpPr>
          <p:pic>
            <p:nvPicPr>
              <p:cNvPr descr="earthworm" id="460" name="Google Shape;460;p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512" y="1824"/>
                <a:ext cx="302" cy="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_180_tcm3-46846" id="461" name="Google Shape;461;p3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92" y="1968"/>
                <a:ext cx="346" cy="3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" id="462" name="Google Shape;462;p35"/>
              <p:cNvPicPr preferRelativeResize="0"/>
              <p:nvPr/>
            </p:nvPicPr>
            <p:blipFill rotWithShape="1">
              <a:blip r:embed="rId5">
                <a:alphaModFix/>
              </a:blip>
              <a:srcRect b="7244" l="3225" r="6451" t="0"/>
              <a:stretch/>
            </p:blipFill>
            <p:spPr>
              <a:xfrm>
                <a:off x="3936" y="1758"/>
                <a:ext cx="480" cy="3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" id="463" name="Google Shape;463;p35"/>
              <p:cNvPicPr preferRelativeResize="0"/>
              <p:nvPr/>
            </p:nvPicPr>
            <p:blipFill rotWithShape="1">
              <a:blip r:embed="rId5">
                <a:alphaModFix/>
              </a:blip>
              <a:srcRect b="7244" l="3225" r="6451" t="0"/>
              <a:stretch/>
            </p:blipFill>
            <p:spPr>
              <a:xfrm rot="3300000">
                <a:off x="3269" y="1964"/>
                <a:ext cx="432" cy="2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" id="464" name="Google Shape;464;p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032" y="2016"/>
                <a:ext cx="302" cy="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" id="465" name="Google Shape;465;p35"/>
              <p:cNvPicPr preferRelativeResize="0"/>
              <p:nvPr/>
            </p:nvPicPr>
            <p:blipFill rotWithShape="1">
              <a:blip r:embed="rId5">
                <a:alphaModFix/>
              </a:blip>
              <a:srcRect b="7244" l="3225" r="6451" t="0"/>
              <a:stretch/>
            </p:blipFill>
            <p:spPr>
              <a:xfrm rot="10800000">
                <a:off x="4464" y="2160"/>
                <a:ext cx="425" cy="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" id="466" name="Google Shape;466;p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120" y="1968"/>
                <a:ext cx="260" cy="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arthworm_180_tcm3-46846" id="467" name="Google Shape;467;p3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3660000">
                <a:off x="3619" y="1853"/>
                <a:ext cx="346" cy="3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68" name="Google Shape;468;p35"/>
          <p:cNvSpPr txBox="1"/>
          <p:nvPr/>
        </p:nvSpPr>
        <p:spPr>
          <a:xfrm>
            <a:off x="4953000" y="1143000"/>
            <a:ext cx="167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Α: Φωτεινό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και υγρό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περιβάλλον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469" name="Google Shape;469;p35"/>
          <p:cNvSpPr txBox="1"/>
          <p:nvPr/>
        </p:nvSpPr>
        <p:spPr>
          <a:xfrm>
            <a:off x="7010400" y="1143000"/>
            <a:ext cx="182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Β: Φωτεινό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και ξηρό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περιβάλλον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470" name="Google Shape;470;p35"/>
          <p:cNvSpPr txBox="1"/>
          <p:nvPr/>
        </p:nvSpPr>
        <p:spPr>
          <a:xfrm>
            <a:off x="4876800" y="4724400"/>
            <a:ext cx="182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Γ:</a:t>
            </a: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Σκοτεινό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 υγρό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περιβάλλον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471" name="Google Shape;471;p35"/>
          <p:cNvSpPr txBox="1"/>
          <p:nvPr/>
        </p:nvSpPr>
        <p:spPr>
          <a:xfrm>
            <a:off x="6934200" y="4800600"/>
            <a:ext cx="1752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Δ:</a:t>
            </a: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Σκοτεινό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και ξηρό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περιβάλλον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472" name="Google Shape;472;p35"/>
          <p:cNvSpPr/>
          <p:nvPr/>
        </p:nvSpPr>
        <p:spPr>
          <a:xfrm>
            <a:off x="304800" y="5638800"/>
            <a:ext cx="68580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2743200" y="4648200"/>
            <a:ext cx="68580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35"/>
          <p:cNvSpPr/>
          <p:nvPr/>
        </p:nvSpPr>
        <p:spPr>
          <a:xfrm>
            <a:off x="2743200" y="5715000"/>
            <a:ext cx="685800" cy="6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35"/>
          <p:cNvSpPr txBox="1"/>
          <p:nvPr/>
        </p:nvSpPr>
        <p:spPr>
          <a:xfrm>
            <a:off x="0" y="3429000"/>
            <a:ext cx="4419600" cy="838200"/>
          </a:xfrm>
          <a:prstGeom prst="rect">
            <a:avLst/>
          </a:prstGeom>
          <a:solidFill>
            <a:srgbClr val="91FF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Ποιο  χώρο θα επιλέξουν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τελικά οι γαιοσκώληκες;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3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3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DAD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/>
          <p:nvPr/>
        </p:nvSpPr>
        <p:spPr>
          <a:xfrm>
            <a:off x="3429000" y="2438400"/>
            <a:ext cx="5715000" cy="1295400"/>
          </a:xfrm>
          <a:prstGeom prst="rect">
            <a:avLst/>
          </a:prstGeom>
          <a:gradFill>
            <a:gsLst>
              <a:gs pos="0">
                <a:srgbClr val="FFB3A1"/>
              </a:gs>
              <a:gs pos="100000">
                <a:srgbClr val="76534B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e_worm"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29000" y="4467225"/>
            <a:ext cx="6172200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6"/>
          <p:cNvSpPr/>
          <p:nvPr/>
        </p:nvSpPr>
        <p:spPr>
          <a:xfrm>
            <a:off x="457200" y="4724400"/>
            <a:ext cx="3886200" cy="110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Δοκίμασε ξανά </a:t>
            </a:r>
          </a:p>
        </p:txBody>
      </p:sp>
      <p:sp>
        <p:nvSpPr>
          <p:cNvPr id="483" name="Google Shape;483;p36"/>
          <p:cNvSpPr/>
          <p:nvPr/>
        </p:nvSpPr>
        <p:spPr>
          <a:xfrm>
            <a:off x="5486400" y="4419600"/>
            <a:ext cx="1752600" cy="18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6875"/>
                </a:lnTo>
                <a:lnTo>
                  <a:pt x="105000" y="103125"/>
                </a:lnTo>
                <a:close/>
              </a:path>
              <a:path extrusionOk="0" fill="darken" h="120000" w="120000">
                <a:moveTo>
                  <a:pt x="15000" y="60000"/>
                </a:moveTo>
                <a:lnTo>
                  <a:pt x="105000" y="16875"/>
                </a:lnTo>
                <a:lnTo>
                  <a:pt x="105000" y="103125"/>
                </a:lnTo>
                <a:close/>
              </a:path>
              <a:path extrusionOk="0" fill="none" h="120000" w="120000">
                <a:moveTo>
                  <a:pt x="15000" y="60000"/>
                </a:moveTo>
                <a:lnTo>
                  <a:pt x="105000" y="16875"/>
                </a:lnTo>
                <a:lnTo>
                  <a:pt x="105000" y="103125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e_worm" id="484" name="Google Shape;48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209800"/>
            <a:ext cx="6934200" cy="1482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36"/>
          <p:cNvGrpSpPr/>
          <p:nvPr/>
        </p:nvGrpSpPr>
        <p:grpSpPr>
          <a:xfrm>
            <a:off x="685800" y="762000"/>
            <a:ext cx="2590800" cy="3352800"/>
            <a:chOff x="960" y="672"/>
            <a:chExt cx="1632" cy="2112"/>
          </a:xfrm>
        </p:grpSpPr>
        <p:pic>
          <p:nvPicPr>
            <p:cNvPr descr="johnny_earthworm" id="486" name="Google Shape;486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8" y="672"/>
              <a:ext cx="1565" cy="2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36"/>
            <p:cNvSpPr txBox="1"/>
            <p:nvPr/>
          </p:nvSpPr>
          <p:spPr>
            <a:xfrm>
              <a:off x="960" y="672"/>
              <a:ext cx="1632" cy="2112"/>
            </a:xfrm>
            <a:prstGeom prst="rect">
              <a:avLst/>
            </a:prstGeom>
            <a:noFill/>
            <a:ln cap="flat" cmpd="sng" w="254000">
              <a:solidFill>
                <a:srgbClr val="7E00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88" name="Google Shape;488;p36"/>
          <p:cNvSpPr/>
          <p:nvPr/>
        </p:nvSpPr>
        <p:spPr>
          <a:xfrm>
            <a:off x="3962400" y="533400"/>
            <a:ext cx="4572000" cy="1905000"/>
          </a:xfrm>
          <a:prstGeom prst="wedgeRoundRectCallout">
            <a:avLst>
              <a:gd fmla="val -5490" name="adj1"/>
              <a:gd fmla="val 10494" name="adj2"/>
              <a:gd fmla="val 0" name="adj3"/>
            </a:avLst>
          </a:prstGeom>
          <a:solidFill>
            <a:srgbClr val="9AFEBB"/>
          </a:solidFill>
          <a:ln cap="flat" cmpd="sng" w="50800">
            <a:solidFill>
              <a:srgbClr val="7E00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Με λίγη σκέψη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θα βρείτε την απάντηση.</a:t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4343400" y="6248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3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3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2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3A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37"/>
          <p:cNvGrpSpPr/>
          <p:nvPr/>
        </p:nvGrpSpPr>
        <p:grpSpPr>
          <a:xfrm>
            <a:off x="3429000" y="1371600"/>
            <a:ext cx="2209800" cy="2895600"/>
            <a:chOff x="576" y="1584"/>
            <a:chExt cx="1872" cy="1968"/>
          </a:xfrm>
        </p:grpSpPr>
        <p:pic>
          <p:nvPicPr>
            <p:cNvPr descr="earthworm_180_tcm3-46846" id="495" name="Google Shape;49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2" y="1584"/>
              <a:ext cx="1685" cy="1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37"/>
            <p:cNvSpPr txBox="1"/>
            <p:nvPr/>
          </p:nvSpPr>
          <p:spPr>
            <a:xfrm>
              <a:off x="576" y="1584"/>
              <a:ext cx="1872" cy="1968"/>
            </a:xfrm>
            <a:prstGeom prst="rect">
              <a:avLst/>
            </a:prstGeom>
            <a:noFill/>
            <a:ln cap="flat" cmpd="sng" w="254000">
              <a:solidFill>
                <a:srgbClr val="6E00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7" name="Google Shape;497;p37"/>
          <p:cNvGrpSpPr/>
          <p:nvPr/>
        </p:nvGrpSpPr>
        <p:grpSpPr>
          <a:xfrm>
            <a:off x="304800" y="304800"/>
            <a:ext cx="2619375" cy="3124200"/>
            <a:chOff x="2880" y="432"/>
            <a:chExt cx="1650" cy="1968"/>
          </a:xfrm>
        </p:grpSpPr>
        <p:pic>
          <p:nvPicPr>
            <p:cNvPr descr="earthworm" id="498" name="Google Shape;49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76" y="528"/>
              <a:ext cx="1554" cy="1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7"/>
            <p:cNvSpPr txBox="1"/>
            <p:nvPr/>
          </p:nvSpPr>
          <p:spPr>
            <a:xfrm>
              <a:off x="2880" y="432"/>
              <a:ext cx="1632" cy="1968"/>
            </a:xfrm>
            <a:prstGeom prst="rect">
              <a:avLst/>
            </a:prstGeom>
            <a:noFill/>
            <a:ln cap="flat" cmpd="sng" w="254000">
              <a:solidFill>
                <a:srgbClr val="6E00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0" name="Google Shape;500;p37"/>
          <p:cNvGrpSpPr/>
          <p:nvPr/>
        </p:nvGrpSpPr>
        <p:grpSpPr>
          <a:xfrm>
            <a:off x="685800" y="4191000"/>
            <a:ext cx="2133600" cy="2133600"/>
            <a:chOff x="576" y="2688"/>
            <a:chExt cx="912" cy="1104"/>
          </a:xfrm>
        </p:grpSpPr>
        <p:sp>
          <p:nvSpPr>
            <p:cNvPr id="501" name="Google Shape;501;p37"/>
            <p:cNvSpPr txBox="1"/>
            <p:nvPr/>
          </p:nvSpPr>
          <p:spPr>
            <a:xfrm>
              <a:off x="576" y="2688"/>
              <a:ext cx="912" cy="1104"/>
            </a:xfrm>
            <a:prstGeom prst="rect">
              <a:avLst/>
            </a:prstGeom>
            <a:solidFill>
              <a:schemeClr val="lt1"/>
            </a:solidFill>
            <a:ln cap="flat" cmpd="sng" w="254000">
              <a:solidFill>
                <a:srgbClr val="6E00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descr="worm" id="502" name="Google Shape;502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" y="3024"/>
              <a:ext cx="528" cy="5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O_DANC~1" id="503" name="Google Shape;50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533400"/>
            <a:ext cx="8540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_DANC~1" id="504" name="Google Shape;504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533400"/>
            <a:ext cx="144780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C_EX_~1" id="505" name="Google Shape;505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1400" y="304800"/>
            <a:ext cx="5238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7"/>
          <p:cNvSpPr txBox="1"/>
          <p:nvPr/>
        </p:nvSpPr>
        <p:spPr>
          <a:xfrm>
            <a:off x="2971800" y="4648200"/>
            <a:ext cx="579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5A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7A5A"/>
                </a:solidFill>
                <a:latin typeface="Verdana"/>
                <a:ea typeface="Verdana"/>
                <a:cs typeface="Verdana"/>
                <a:sym typeface="Verdana"/>
              </a:rPr>
              <a:t>Οι γαιοσκώληκες για να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5A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7A5A"/>
                </a:solidFill>
                <a:latin typeface="Verdana"/>
                <a:ea typeface="Verdana"/>
                <a:cs typeface="Verdana"/>
                <a:sym typeface="Verdana"/>
              </a:rPr>
              <a:t>ζήσουν χρειάζονται υγρό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5A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7A5A"/>
                </a:solidFill>
                <a:latin typeface="Verdana"/>
                <a:ea typeface="Verdana"/>
                <a:cs typeface="Verdana"/>
                <a:sym typeface="Verdana"/>
              </a:rPr>
              <a:t>και σκοτεινό καταφύγιο.</a:t>
            </a: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6705600" y="1752600"/>
            <a:ext cx="1524000" cy="129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8250" y="60000"/>
                </a:moveTo>
                <a:lnTo>
                  <a:pt x="21750" y="15000"/>
                </a:lnTo>
                <a:lnTo>
                  <a:pt x="21750" y="105000"/>
                </a:lnTo>
                <a:close/>
              </a:path>
              <a:path extrusionOk="0" fill="darken" h="120000" w="120000">
                <a:moveTo>
                  <a:pt x="98250" y="60000"/>
                </a:moveTo>
                <a:lnTo>
                  <a:pt x="21750" y="15000"/>
                </a:lnTo>
                <a:lnTo>
                  <a:pt x="21750" y="105000"/>
                </a:lnTo>
                <a:close/>
              </a:path>
              <a:path extrusionOk="0" fill="none" h="120000" w="120000">
                <a:moveTo>
                  <a:pt x="98250" y="60000"/>
                </a:moveTo>
                <a:lnTo>
                  <a:pt x="21750" y="105000"/>
                </a:lnTo>
                <a:lnTo>
                  <a:pt x="2175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8" name="Google Shape;508;p37"/>
          <p:cNvSpPr txBox="1"/>
          <p:nvPr/>
        </p:nvSpPr>
        <p:spPr>
          <a:xfrm>
            <a:off x="6400800" y="3048000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FF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"/>
          <p:cNvSpPr txBox="1"/>
          <p:nvPr/>
        </p:nvSpPr>
        <p:spPr>
          <a:xfrm>
            <a:off x="0" y="762000"/>
            <a:ext cx="4495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9. Με ποια σειρά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απεικονίζονται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οι μέλισσες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της εικόνας;</a:t>
            </a:r>
            <a:endParaRPr/>
          </a:p>
        </p:txBody>
      </p:sp>
      <p:sp>
        <p:nvSpPr>
          <p:cNvPr id="514" name="Google Shape;514;p38"/>
          <p:cNvSpPr/>
          <p:nvPr/>
        </p:nvSpPr>
        <p:spPr>
          <a:xfrm>
            <a:off x="533400" y="35052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38"/>
          <p:cNvSpPr txBox="1"/>
          <p:nvPr/>
        </p:nvSpPr>
        <p:spPr>
          <a:xfrm>
            <a:off x="1447800" y="3810000"/>
            <a:ext cx="6858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Βασίλισσα, εργάτρια, κηφήνας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Εργάτρια, βασίλισσα, κηφήνας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Κηφήνας, βασίλισσα, εργάτρια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4800600" y="304800"/>
            <a:ext cx="3962400" cy="3276600"/>
            <a:chOff x="3072" y="192"/>
            <a:chExt cx="2496" cy="2016"/>
          </a:xfrm>
        </p:grpSpPr>
        <p:pic>
          <p:nvPicPr>
            <p:cNvPr descr="stagebee" id="517" name="Google Shape;51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9" y="240"/>
              <a:ext cx="2429" cy="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38"/>
            <p:cNvSpPr txBox="1"/>
            <p:nvPr/>
          </p:nvSpPr>
          <p:spPr>
            <a:xfrm>
              <a:off x="3072" y="192"/>
              <a:ext cx="2496" cy="2016"/>
            </a:xfrm>
            <a:prstGeom prst="rect">
              <a:avLst/>
            </a:prstGeom>
            <a:noFill/>
            <a:ln cap="flat" cmpd="sng" w="190500">
              <a:solidFill>
                <a:srgbClr val="520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19" name="Google Shape;519;p38"/>
          <p:cNvSpPr/>
          <p:nvPr/>
        </p:nvSpPr>
        <p:spPr>
          <a:xfrm>
            <a:off x="533400" y="45720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p38"/>
          <p:cNvSpPr/>
          <p:nvPr/>
        </p:nvSpPr>
        <p:spPr>
          <a:xfrm>
            <a:off x="533400" y="5715000"/>
            <a:ext cx="9144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CB9FF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/>
          <p:nvPr/>
        </p:nvSpPr>
        <p:spPr>
          <a:xfrm>
            <a:off x="685800" y="457200"/>
            <a:ext cx="4495800" cy="156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12700">
                  <a:solidFill>
                    <a:srgbClr val="EAEAE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Μπράβο! </a:t>
            </a:r>
          </a:p>
        </p:txBody>
      </p:sp>
      <p:grpSp>
        <p:nvGrpSpPr>
          <p:cNvPr id="526" name="Google Shape;526;p39"/>
          <p:cNvGrpSpPr/>
          <p:nvPr/>
        </p:nvGrpSpPr>
        <p:grpSpPr>
          <a:xfrm>
            <a:off x="5334000" y="381000"/>
            <a:ext cx="2971800" cy="2971800"/>
            <a:chOff x="3360" y="240"/>
            <a:chExt cx="1872" cy="1872"/>
          </a:xfrm>
        </p:grpSpPr>
        <p:grpSp>
          <p:nvGrpSpPr>
            <p:cNvPr id="527" name="Google Shape;527;p39"/>
            <p:cNvGrpSpPr/>
            <p:nvPr/>
          </p:nvGrpSpPr>
          <p:grpSpPr>
            <a:xfrm>
              <a:off x="3409" y="240"/>
              <a:ext cx="1823" cy="1872"/>
              <a:chOff x="3409" y="240"/>
              <a:chExt cx="1823" cy="1872"/>
            </a:xfrm>
          </p:grpSpPr>
          <p:grpSp>
            <p:nvGrpSpPr>
              <p:cNvPr id="528" name="Google Shape;528;p39"/>
              <p:cNvGrpSpPr/>
              <p:nvPr/>
            </p:nvGrpSpPr>
            <p:grpSpPr>
              <a:xfrm>
                <a:off x="3409" y="240"/>
                <a:ext cx="1773" cy="1833"/>
                <a:chOff x="3409" y="240"/>
                <a:chExt cx="1773" cy="1833"/>
              </a:xfrm>
            </p:grpSpPr>
            <p:grpSp>
              <p:nvGrpSpPr>
                <p:cNvPr id="529" name="Google Shape;529;p39"/>
                <p:cNvGrpSpPr/>
                <p:nvPr/>
              </p:nvGrpSpPr>
              <p:grpSpPr>
                <a:xfrm>
                  <a:off x="3409" y="240"/>
                  <a:ext cx="1773" cy="1833"/>
                  <a:chOff x="3409" y="240"/>
                  <a:chExt cx="1773" cy="1833"/>
                </a:xfrm>
              </p:grpSpPr>
              <p:grpSp>
                <p:nvGrpSpPr>
                  <p:cNvPr id="530" name="Google Shape;530;p39"/>
                  <p:cNvGrpSpPr/>
                  <p:nvPr/>
                </p:nvGrpSpPr>
                <p:grpSpPr>
                  <a:xfrm rot="240000">
                    <a:off x="3456" y="624"/>
                    <a:ext cx="1680" cy="1392"/>
                    <a:chOff x="3216" y="864"/>
                    <a:chExt cx="1680" cy="1392"/>
                  </a:xfrm>
                </p:grpSpPr>
                <p:grpSp>
                  <p:nvGrpSpPr>
                    <p:cNvPr id="531" name="Google Shape;531;p39"/>
                    <p:cNvGrpSpPr/>
                    <p:nvPr/>
                  </p:nvGrpSpPr>
                  <p:grpSpPr>
                    <a:xfrm>
                      <a:off x="3408" y="1104"/>
                      <a:ext cx="1248" cy="960"/>
                      <a:chOff x="3552" y="2976"/>
                      <a:chExt cx="960" cy="720"/>
                    </a:xfrm>
                  </p:grpSpPr>
                  <p:pic>
                    <p:nvPicPr>
                      <p:cNvPr descr="j0356725" id="532" name="Google Shape;532;p39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600" y="3037"/>
                        <a:ext cx="720" cy="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533" name="Google Shape;533;p39"/>
                      <p:cNvSpPr txBox="1"/>
                      <p:nvPr/>
                    </p:nvSpPr>
                    <p:spPr>
                      <a:xfrm>
                        <a:off x="3552" y="2976"/>
                        <a:ext cx="960" cy="720"/>
                      </a:xfrm>
                      <a:prstGeom prst="rect">
                        <a:avLst/>
                      </a:prstGeom>
                      <a:noFill/>
                      <a:ln cap="flat" cmpd="sng" w="698500">
                        <a:solidFill>
                          <a:srgbClr val="5E005E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1" i="0" sz="240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endParaRPr>
                      </a:p>
                    </p:txBody>
                  </p:sp>
                </p:grpSp>
                <p:sp>
                  <p:nvSpPr>
                    <p:cNvPr id="534" name="Google Shape;534;p39"/>
                    <p:cNvSpPr txBox="1"/>
                    <p:nvPr/>
                  </p:nvSpPr>
                  <p:spPr>
                    <a:xfrm>
                      <a:off x="3216" y="864"/>
                      <a:ext cx="1680" cy="1392"/>
                    </a:xfrm>
                    <a:prstGeom prst="rect">
                      <a:avLst/>
                    </a:prstGeom>
                    <a:noFill/>
                    <a:ln cap="flat" cmpd="sng" w="152400">
                      <a:solidFill>
                        <a:srgbClr val="D00054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</p:grpSp>
              <p:grpSp>
                <p:nvGrpSpPr>
                  <p:cNvPr id="535" name="Google Shape;535;p39"/>
                  <p:cNvGrpSpPr/>
                  <p:nvPr/>
                </p:nvGrpSpPr>
                <p:grpSpPr>
                  <a:xfrm>
                    <a:off x="3936" y="240"/>
                    <a:ext cx="912" cy="432"/>
                    <a:chOff x="3936" y="288"/>
                    <a:chExt cx="912" cy="432"/>
                  </a:xfrm>
                </p:grpSpPr>
                <p:cxnSp>
                  <p:nvCxnSpPr>
                    <p:cNvPr id="536" name="Google Shape;536;p39"/>
                    <p:cNvCxnSpPr/>
                    <p:nvPr/>
                  </p:nvCxnSpPr>
                  <p:spPr>
                    <a:xfrm>
                      <a:off x="4368" y="288"/>
                      <a:ext cx="480" cy="432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D00054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37" name="Google Shape;537;p39"/>
                    <p:cNvCxnSpPr/>
                    <p:nvPr/>
                  </p:nvCxnSpPr>
                  <p:spPr>
                    <a:xfrm flipH="1">
                      <a:off x="3936" y="288"/>
                      <a:ext cx="432" cy="33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rgbClr val="D00054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  <p:sp>
              <p:nvSpPr>
                <p:cNvPr id="538" name="Google Shape;538;p39"/>
                <p:cNvSpPr/>
                <p:nvPr/>
              </p:nvSpPr>
              <p:spPr>
                <a:xfrm>
                  <a:off x="4320" y="24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0" sz="24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cxnSp>
            <p:nvCxnSpPr>
              <p:cNvPr id="539" name="Google Shape;539;p39"/>
              <p:cNvCxnSpPr/>
              <p:nvPr/>
            </p:nvCxnSpPr>
            <p:spPr>
              <a:xfrm flipH="1">
                <a:off x="5136" y="672"/>
                <a:ext cx="96" cy="14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5E005E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540" name="Google Shape;540;p39"/>
            <p:cNvCxnSpPr/>
            <p:nvPr/>
          </p:nvCxnSpPr>
          <p:spPr>
            <a:xfrm>
              <a:off x="3360" y="1968"/>
              <a:ext cx="1776" cy="144"/>
            </a:xfrm>
            <a:prstGeom prst="straightConnector1">
              <a:avLst/>
            </a:prstGeom>
            <a:noFill/>
            <a:ln cap="flat" cmpd="sng" w="38100">
              <a:solidFill>
                <a:srgbClr val="5E005E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41" name="Google Shape;541;p39"/>
          <p:cNvGrpSpPr/>
          <p:nvPr/>
        </p:nvGrpSpPr>
        <p:grpSpPr>
          <a:xfrm>
            <a:off x="685800" y="1981200"/>
            <a:ext cx="3962400" cy="3276600"/>
            <a:chOff x="3072" y="192"/>
            <a:chExt cx="2496" cy="2016"/>
          </a:xfrm>
        </p:grpSpPr>
        <p:pic>
          <p:nvPicPr>
            <p:cNvPr descr="stagebee" id="542" name="Google Shape;542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9" y="240"/>
              <a:ext cx="2429" cy="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39"/>
            <p:cNvSpPr txBox="1"/>
            <p:nvPr/>
          </p:nvSpPr>
          <p:spPr>
            <a:xfrm>
              <a:off x="3072" y="192"/>
              <a:ext cx="2496" cy="2016"/>
            </a:xfrm>
            <a:prstGeom prst="rect">
              <a:avLst/>
            </a:prstGeom>
            <a:noFill/>
            <a:ln cap="flat" cmpd="sng" w="190500">
              <a:solidFill>
                <a:srgbClr val="520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4" name="Google Shape;544;p39"/>
          <p:cNvGrpSpPr/>
          <p:nvPr/>
        </p:nvGrpSpPr>
        <p:grpSpPr>
          <a:xfrm>
            <a:off x="2803533" y="4627722"/>
            <a:ext cx="3140067" cy="1849278"/>
            <a:chOff x="1766" y="2915"/>
            <a:chExt cx="1978" cy="1165"/>
          </a:xfrm>
        </p:grpSpPr>
        <p:sp>
          <p:nvSpPr>
            <p:cNvPr id="545" name="Google Shape;545;p39"/>
            <p:cNvSpPr txBox="1"/>
            <p:nvPr/>
          </p:nvSpPr>
          <p:spPr>
            <a:xfrm>
              <a:off x="2352" y="3696"/>
              <a:ext cx="1392" cy="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Verdana"/>
                <a:buNone/>
              </a:pPr>
              <a:r>
                <a:rPr b="1" i="0" lang="en-US" sz="32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Εργάτρια</a:t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 rot="-1980000">
              <a:off x="2028" y="2876"/>
              <a:ext cx="155" cy="1008"/>
            </a:xfrm>
            <a:prstGeom prst="downArrow">
              <a:avLst>
                <a:gd fmla="val 1425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304800" y="4959246"/>
            <a:ext cx="2438400" cy="1517754"/>
            <a:chOff x="192" y="3124"/>
            <a:chExt cx="1536" cy="956"/>
          </a:xfrm>
        </p:grpSpPr>
        <p:sp>
          <p:nvSpPr>
            <p:cNvPr id="548" name="Google Shape;548;p39"/>
            <p:cNvSpPr txBox="1"/>
            <p:nvPr/>
          </p:nvSpPr>
          <p:spPr>
            <a:xfrm>
              <a:off x="192" y="3696"/>
              <a:ext cx="1536" cy="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Verdana"/>
                <a:buNone/>
              </a:pPr>
              <a:r>
                <a:rPr b="1" i="0" lang="en-US" sz="32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Βασίλισσα</a:t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 rot="1620000">
              <a:off x="624" y="3120"/>
              <a:ext cx="144" cy="672"/>
            </a:xfrm>
            <a:prstGeom prst="downArrow">
              <a:avLst>
                <a:gd fmla="val 1425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4495800" y="3581400"/>
            <a:ext cx="3048000" cy="685800"/>
            <a:chOff x="2832" y="2256"/>
            <a:chExt cx="1920" cy="432"/>
          </a:xfrm>
        </p:grpSpPr>
        <p:sp>
          <p:nvSpPr>
            <p:cNvPr id="551" name="Google Shape;551;p39"/>
            <p:cNvSpPr txBox="1"/>
            <p:nvPr/>
          </p:nvSpPr>
          <p:spPr>
            <a:xfrm>
              <a:off x="3360" y="2256"/>
              <a:ext cx="139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Verdana"/>
                <a:buNone/>
              </a:pPr>
              <a:r>
                <a:rPr b="1" i="0" lang="en-US" sz="32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Κηφήνας</a:t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 rot="-5400000">
              <a:off x="3048" y="2184"/>
              <a:ext cx="144" cy="576"/>
            </a:xfrm>
            <a:prstGeom prst="downArrow">
              <a:avLst>
                <a:gd fmla="val 1425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ta_clap" id="553" name="Google Shape;55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00" y="1905000"/>
            <a:ext cx="1524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9"/>
          <p:cNvSpPr/>
          <p:nvPr/>
        </p:nvSpPr>
        <p:spPr>
          <a:xfrm>
            <a:off x="6781800" y="4267200"/>
            <a:ext cx="1219200" cy="10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9375" y="60000"/>
                </a:moveTo>
                <a:lnTo>
                  <a:pt x="20625" y="15000"/>
                </a:lnTo>
                <a:lnTo>
                  <a:pt x="20625" y="105000"/>
                </a:lnTo>
                <a:close/>
              </a:path>
              <a:path extrusionOk="0" fill="darken" h="120000" w="120000">
                <a:moveTo>
                  <a:pt x="99375" y="60000"/>
                </a:moveTo>
                <a:lnTo>
                  <a:pt x="20625" y="15000"/>
                </a:lnTo>
                <a:lnTo>
                  <a:pt x="20625" y="105000"/>
                </a:lnTo>
                <a:close/>
              </a:path>
              <a:path extrusionOk="0" fill="none" h="120000" w="120000">
                <a:moveTo>
                  <a:pt x="99375" y="60000"/>
                </a:moveTo>
                <a:lnTo>
                  <a:pt x="20625" y="105000"/>
                </a:lnTo>
                <a:lnTo>
                  <a:pt x="20625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5" name="Google Shape;555;p39"/>
          <p:cNvSpPr txBox="1"/>
          <p:nvPr/>
        </p:nvSpPr>
        <p:spPr>
          <a:xfrm>
            <a:off x="6324600" y="5410200"/>
            <a:ext cx="220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Τελευταία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/>
          <p:nvPr/>
        </p:nvSpPr>
        <p:spPr>
          <a:xfrm>
            <a:off x="533400" y="28956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40"/>
          <p:cNvSpPr txBox="1"/>
          <p:nvPr/>
        </p:nvSpPr>
        <p:spPr>
          <a:xfrm>
            <a:off x="1447800" y="3048000"/>
            <a:ext cx="2286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Θηλαστικά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90033"/>
                </a:solidFill>
                <a:latin typeface="Verdana"/>
                <a:ea typeface="Verdana"/>
                <a:cs typeface="Verdana"/>
                <a:sym typeface="Verdana"/>
              </a:rPr>
              <a:t>Πτηνά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6822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226822"/>
                </a:solidFill>
                <a:latin typeface="Verdana"/>
                <a:ea typeface="Verdana"/>
                <a:cs typeface="Verdana"/>
                <a:sym typeface="Verdana"/>
              </a:rPr>
              <a:t>Ερπετά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6019800" y="3200400"/>
            <a:ext cx="228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Ψάρια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FF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Αμφ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ί</a:t>
            </a:r>
            <a:r>
              <a:rPr b="1" i="0" lang="en-US" sz="28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βια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alamander" id="563" name="Google Shape;5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577850"/>
            <a:ext cx="236220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0"/>
          <p:cNvSpPr/>
          <p:nvPr/>
        </p:nvSpPr>
        <p:spPr>
          <a:xfrm>
            <a:off x="533400" y="41148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40"/>
          <p:cNvSpPr/>
          <p:nvPr/>
        </p:nvSpPr>
        <p:spPr>
          <a:xfrm>
            <a:off x="457200" y="54102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5105400" y="31242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5105400" y="4419600"/>
            <a:ext cx="838200" cy="83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8" name="Google Shape;568;p40"/>
          <p:cNvSpPr txBox="1"/>
          <p:nvPr/>
        </p:nvSpPr>
        <p:spPr>
          <a:xfrm>
            <a:off x="0" y="304800"/>
            <a:ext cx="6324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AutoNum type="arabicPeriod" startAt="10"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Η σαλαμάνδρα της εικόνας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αρχικά αναπνέει με βράγχια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και ύστερα όταν μεγαλώσει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αναπνέει με πνεύμονες.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     Σε ποια κατηγορία ανήκει;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99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3135" id="573" name="Google Shape;57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26670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1"/>
          <p:cNvSpPr txBox="1"/>
          <p:nvPr/>
        </p:nvSpPr>
        <p:spPr>
          <a:xfrm>
            <a:off x="3581400" y="914400"/>
            <a:ext cx="5181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Η σαλαμάνδρα ανήκει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στα</a:t>
            </a: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3600" u="none">
                <a:solidFill>
                  <a:srgbClr val="25E000"/>
                </a:solidFill>
                <a:latin typeface="Verdana"/>
                <a:ea typeface="Verdana"/>
                <a:cs typeface="Verdana"/>
                <a:sym typeface="Verdana"/>
              </a:rPr>
              <a:t>αμφί</a:t>
            </a:r>
            <a:r>
              <a:rPr b="1" i="0" lang="en-US" sz="3600" u="none">
                <a:solidFill>
                  <a:srgbClr val="1405DB"/>
                </a:solidFill>
                <a:latin typeface="Verdana"/>
                <a:ea typeface="Verdana"/>
                <a:cs typeface="Verdana"/>
                <a:sym typeface="Verdana"/>
              </a:rPr>
              <a:t>βια</a:t>
            </a:r>
            <a:r>
              <a:rPr b="1" i="0" lang="en-US" sz="36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575" name="Google Shape;575;p41"/>
          <p:cNvSpPr txBox="1"/>
          <p:nvPr/>
        </p:nvSpPr>
        <p:spPr>
          <a:xfrm>
            <a:off x="304800" y="2667000"/>
            <a:ext cx="4114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6C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D86C00"/>
                </a:solidFill>
                <a:latin typeface="Verdana"/>
                <a:ea typeface="Verdana"/>
                <a:cs typeface="Verdana"/>
                <a:sym typeface="Verdana"/>
              </a:rPr>
              <a:t>Στην αρχή αναπνέει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6C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D86C00"/>
                </a:solidFill>
                <a:latin typeface="Verdana"/>
                <a:ea typeface="Verdana"/>
                <a:cs typeface="Verdana"/>
                <a:sym typeface="Verdana"/>
              </a:rPr>
              <a:t> με βράγχια.</a:t>
            </a:r>
            <a:endParaRPr/>
          </a:p>
        </p:txBody>
      </p:sp>
      <p:sp>
        <p:nvSpPr>
          <p:cNvPr id="576" name="Google Shape;576;p41"/>
          <p:cNvSpPr txBox="1"/>
          <p:nvPr/>
        </p:nvSpPr>
        <p:spPr>
          <a:xfrm>
            <a:off x="304800" y="3886200"/>
            <a:ext cx="365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2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416200"/>
                </a:solidFill>
                <a:latin typeface="Verdana"/>
                <a:ea typeface="Verdana"/>
                <a:cs typeface="Verdana"/>
                <a:sym typeface="Verdana"/>
              </a:rPr>
              <a:t>Ύστερα αναπνέει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6200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416200"/>
                </a:solidFill>
                <a:latin typeface="Verdana"/>
                <a:ea typeface="Verdana"/>
                <a:cs typeface="Verdana"/>
                <a:sym typeface="Verdana"/>
              </a:rPr>
              <a:t>με πνεύμονες.</a:t>
            </a: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grpSp>
        <p:nvGrpSpPr>
          <p:cNvPr id="577" name="Google Shape;577;p41"/>
          <p:cNvGrpSpPr/>
          <p:nvPr/>
        </p:nvGrpSpPr>
        <p:grpSpPr>
          <a:xfrm>
            <a:off x="4953000" y="2514600"/>
            <a:ext cx="3581400" cy="2800350"/>
            <a:chOff x="3120" y="1584"/>
            <a:chExt cx="2256" cy="1764"/>
          </a:xfrm>
        </p:grpSpPr>
        <p:grpSp>
          <p:nvGrpSpPr>
            <p:cNvPr id="578" name="Google Shape;578;p41"/>
            <p:cNvGrpSpPr/>
            <p:nvPr/>
          </p:nvGrpSpPr>
          <p:grpSpPr>
            <a:xfrm>
              <a:off x="3120" y="1584"/>
              <a:ext cx="2256" cy="1764"/>
              <a:chOff x="3168" y="1968"/>
              <a:chExt cx="2256" cy="1764"/>
            </a:xfrm>
          </p:grpSpPr>
          <p:pic>
            <p:nvPicPr>
              <p:cNvPr descr="2tn" id="579" name="Google Shape;579;p4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77" y="1968"/>
                <a:ext cx="2247" cy="17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0" name="Google Shape;580;p41"/>
              <p:cNvSpPr txBox="1"/>
              <p:nvPr/>
            </p:nvSpPr>
            <p:spPr>
              <a:xfrm>
                <a:off x="3168" y="1968"/>
                <a:ext cx="2199" cy="1673"/>
              </a:xfrm>
              <a:prstGeom prst="rect">
                <a:avLst/>
              </a:prstGeom>
              <a:noFill/>
              <a:ln cap="flat" cmpd="sng" w="254000">
                <a:solidFill>
                  <a:srgbClr val="00165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581" name="Google Shape;581;p41"/>
            <p:cNvCxnSpPr/>
            <p:nvPr/>
          </p:nvCxnSpPr>
          <p:spPr>
            <a:xfrm>
              <a:off x="3168" y="2304"/>
              <a:ext cx="2112" cy="0"/>
            </a:xfrm>
            <a:prstGeom prst="straightConnector1">
              <a:avLst/>
            </a:prstGeom>
            <a:noFill/>
            <a:ln cap="flat" cmpd="sng" w="127000">
              <a:solidFill>
                <a:srgbClr val="1B1B6B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82" name="Google Shape;582;p41"/>
          <p:cNvSpPr/>
          <p:nvPr/>
        </p:nvSpPr>
        <p:spPr>
          <a:xfrm>
            <a:off x="3657600" y="4419600"/>
            <a:ext cx="14478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3" name="Google Shape;583;p41"/>
          <p:cNvSpPr/>
          <p:nvPr/>
        </p:nvSpPr>
        <p:spPr>
          <a:xfrm>
            <a:off x="3657600" y="3200400"/>
            <a:ext cx="14478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" name="Google Shape;584;p41"/>
          <p:cNvSpPr/>
          <p:nvPr/>
        </p:nvSpPr>
        <p:spPr>
          <a:xfrm>
            <a:off x="685800" y="5257800"/>
            <a:ext cx="1447800" cy="129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263" y="60000"/>
                </a:moveTo>
                <a:lnTo>
                  <a:pt x="19737" y="15000"/>
                </a:lnTo>
                <a:lnTo>
                  <a:pt x="19737" y="105000"/>
                </a:lnTo>
                <a:close/>
              </a:path>
              <a:path extrusionOk="0" fill="darken" h="120000" w="120000">
                <a:moveTo>
                  <a:pt x="100263" y="60000"/>
                </a:moveTo>
                <a:lnTo>
                  <a:pt x="19737" y="15000"/>
                </a:lnTo>
                <a:lnTo>
                  <a:pt x="19737" y="105000"/>
                </a:lnTo>
                <a:close/>
              </a:path>
              <a:path extrusionOk="0" fill="none" h="120000" w="120000">
                <a:moveTo>
                  <a:pt x="100263" y="60000"/>
                </a:moveTo>
                <a:lnTo>
                  <a:pt x="19737" y="105000"/>
                </a:lnTo>
                <a:lnTo>
                  <a:pt x="19737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63500" kx="2453608" sy="50000">
              <a:srgbClr val="80808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2133600" y="5334000"/>
            <a:ext cx="3124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Πάμε να τα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πούμε ξανά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6096000" y="1524000"/>
            <a:ext cx="2514600" cy="68580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685800" y="533400"/>
            <a:ext cx="5486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Έχεις επιλέξει ένα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σπονδυλωτό ζώο!!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no"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7620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1600200" y="3810000"/>
            <a:ext cx="3200400" cy="110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rgbClr val="FF0000"/>
                </a:solidFill>
                <a:latin typeface="Impact"/>
              </a:rPr>
              <a:t>Δοκίμασε ξανά </a:t>
            </a:r>
          </a:p>
        </p:txBody>
      </p:sp>
      <p:sp>
        <p:nvSpPr>
          <p:cNvPr id="131" name="Google Shape;131;p15"/>
          <p:cNvSpPr/>
          <p:nvPr/>
        </p:nvSpPr>
        <p:spPr>
          <a:xfrm>
            <a:off x="5257800" y="3733800"/>
            <a:ext cx="1447800" cy="121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2105" y="60000"/>
                </a:moveTo>
                <a:lnTo>
                  <a:pt x="97895" y="15000"/>
                </a:lnTo>
                <a:lnTo>
                  <a:pt x="97895" y="105000"/>
                </a:lnTo>
                <a:close/>
              </a:path>
              <a:path extrusionOk="0" fill="darken" h="120000" w="120000">
                <a:moveTo>
                  <a:pt x="22105" y="60000"/>
                </a:moveTo>
                <a:lnTo>
                  <a:pt x="97895" y="15000"/>
                </a:lnTo>
                <a:lnTo>
                  <a:pt x="97895" y="105000"/>
                </a:lnTo>
                <a:close/>
              </a:path>
              <a:path extrusionOk="0" fill="none" h="120000" w="120000">
                <a:moveTo>
                  <a:pt x="22105" y="60000"/>
                </a:moveTo>
                <a:lnTo>
                  <a:pt x="97895" y="15000"/>
                </a:lnTo>
                <a:lnTo>
                  <a:pt x="97895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W_PRAY~1" id="132" name="Google Shape;1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400" y="3810000"/>
            <a:ext cx="1066800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381000" y="2057400"/>
            <a:ext cx="556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36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Πρέπει να επιλέξεις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00B0"/>
                </a:solidFill>
                <a:latin typeface="Verdana"/>
                <a:ea typeface="Verdana"/>
                <a:cs typeface="Verdana"/>
                <a:sym typeface="Verdana"/>
              </a:rPr>
              <a:t>ένα ασπόνδυλο ζώο.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3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31"/>
                            </p:stCondLst>
                            <p:childTnLst>
                              <p:par>
                                <p:cTn fill="hold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3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3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31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A1C7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2"/>
          <p:cNvSpPr txBox="1"/>
          <p:nvPr/>
        </p:nvSpPr>
        <p:spPr>
          <a:xfrm>
            <a:off x="5334000" y="304800"/>
            <a:ext cx="3200400" cy="762000"/>
          </a:xfrm>
          <a:prstGeom prst="rect">
            <a:avLst/>
          </a:prstGeom>
          <a:solidFill>
            <a:srgbClr val="85FF85"/>
          </a:solidFill>
          <a:ln cap="flat" cmpd="sng" w="762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Ασπόνδυλα</a:t>
            </a:r>
            <a:endParaRPr/>
          </a:p>
        </p:txBody>
      </p:sp>
      <p:sp>
        <p:nvSpPr>
          <p:cNvPr id="591" name="Google Shape;591;p42"/>
          <p:cNvSpPr txBox="1"/>
          <p:nvPr/>
        </p:nvSpPr>
        <p:spPr>
          <a:xfrm>
            <a:off x="1295400" y="304800"/>
            <a:ext cx="3505200" cy="762000"/>
          </a:xfrm>
          <a:prstGeom prst="rect">
            <a:avLst/>
          </a:prstGeom>
          <a:solidFill>
            <a:srgbClr val="89FFFF"/>
          </a:solidFill>
          <a:ln cap="flat" cmpd="sng" w="762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Σπονδυλωτά</a:t>
            </a:r>
            <a:endParaRPr/>
          </a:p>
        </p:txBody>
      </p:sp>
      <p:sp>
        <p:nvSpPr>
          <p:cNvPr id="592" name="Google Shape;592;p42"/>
          <p:cNvSpPr/>
          <p:nvPr/>
        </p:nvSpPr>
        <p:spPr>
          <a:xfrm>
            <a:off x="0" y="1600200"/>
            <a:ext cx="2133600" cy="990600"/>
          </a:xfrm>
          <a:prstGeom prst="ellipse">
            <a:avLst/>
          </a:prstGeom>
          <a:solidFill>
            <a:srgbClr val="CCFFFF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Θηλαστικά</a:t>
            </a:r>
            <a:endParaRPr/>
          </a:p>
        </p:txBody>
      </p:sp>
      <p:sp>
        <p:nvSpPr>
          <p:cNvPr id="593" name="Google Shape;593;p42"/>
          <p:cNvSpPr/>
          <p:nvPr/>
        </p:nvSpPr>
        <p:spPr>
          <a:xfrm>
            <a:off x="1295400" y="4038600"/>
            <a:ext cx="1828800" cy="990600"/>
          </a:xfrm>
          <a:prstGeom prst="ellipse">
            <a:avLst/>
          </a:prstGeom>
          <a:solidFill>
            <a:srgbClr val="89C4FF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Πτηνά</a:t>
            </a:r>
            <a:endParaRPr/>
          </a:p>
        </p:txBody>
      </p:sp>
      <p:sp>
        <p:nvSpPr>
          <p:cNvPr id="594" name="Google Shape;594;p42"/>
          <p:cNvSpPr/>
          <p:nvPr/>
        </p:nvSpPr>
        <p:spPr>
          <a:xfrm>
            <a:off x="2133600" y="5181600"/>
            <a:ext cx="1905000" cy="990600"/>
          </a:xfrm>
          <a:prstGeom prst="ellipse">
            <a:avLst/>
          </a:prstGeom>
          <a:solidFill>
            <a:srgbClr val="C4D3F0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Ψάρια</a:t>
            </a:r>
            <a:endParaRPr/>
          </a:p>
        </p:txBody>
      </p:sp>
      <p:sp>
        <p:nvSpPr>
          <p:cNvPr id="595" name="Google Shape;595;p42"/>
          <p:cNvSpPr/>
          <p:nvPr/>
        </p:nvSpPr>
        <p:spPr>
          <a:xfrm>
            <a:off x="3962400" y="5562600"/>
            <a:ext cx="1905000" cy="990600"/>
          </a:xfrm>
          <a:prstGeom prst="ellipse">
            <a:avLst/>
          </a:prstGeom>
          <a:solidFill>
            <a:srgbClr val="A1FFFF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Αμφίβια</a:t>
            </a:r>
            <a:endParaRPr/>
          </a:p>
        </p:txBody>
      </p:sp>
      <p:sp>
        <p:nvSpPr>
          <p:cNvPr id="596" name="Google Shape;596;p42"/>
          <p:cNvSpPr/>
          <p:nvPr/>
        </p:nvSpPr>
        <p:spPr>
          <a:xfrm>
            <a:off x="609600" y="2819400"/>
            <a:ext cx="1905000" cy="990600"/>
          </a:xfrm>
          <a:prstGeom prst="ellipse">
            <a:avLst/>
          </a:prstGeom>
          <a:solidFill>
            <a:srgbClr val="BDCDFF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Ερπετά</a:t>
            </a:r>
            <a:endParaRPr/>
          </a:p>
        </p:txBody>
      </p:sp>
      <p:sp>
        <p:nvSpPr>
          <p:cNvPr id="597" name="Google Shape;597;p42"/>
          <p:cNvSpPr/>
          <p:nvPr/>
        </p:nvSpPr>
        <p:spPr>
          <a:xfrm>
            <a:off x="7162800" y="5257800"/>
            <a:ext cx="1981200" cy="990600"/>
          </a:xfrm>
          <a:prstGeom prst="ellipse">
            <a:avLst/>
          </a:prstGeom>
          <a:solidFill>
            <a:srgbClr val="71FF7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Σκώληκες</a:t>
            </a:r>
            <a:endParaRPr/>
          </a:p>
        </p:txBody>
      </p:sp>
      <p:sp>
        <p:nvSpPr>
          <p:cNvPr id="598" name="Google Shape;598;p42"/>
          <p:cNvSpPr/>
          <p:nvPr/>
        </p:nvSpPr>
        <p:spPr>
          <a:xfrm>
            <a:off x="6096000" y="3886200"/>
            <a:ext cx="1752600" cy="990600"/>
          </a:xfrm>
          <a:prstGeom prst="ellipse">
            <a:avLst/>
          </a:prstGeom>
          <a:solidFill>
            <a:srgbClr val="91FD6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Μαλάκια</a:t>
            </a:r>
            <a:endParaRPr/>
          </a:p>
        </p:txBody>
      </p:sp>
      <p:sp>
        <p:nvSpPr>
          <p:cNvPr id="599" name="Google Shape;599;p42"/>
          <p:cNvSpPr/>
          <p:nvPr/>
        </p:nvSpPr>
        <p:spPr>
          <a:xfrm>
            <a:off x="4800600" y="2667000"/>
            <a:ext cx="2286000" cy="990600"/>
          </a:xfrm>
          <a:prstGeom prst="ellipse">
            <a:avLst/>
          </a:prstGeom>
          <a:solidFill>
            <a:srgbClr val="B4FF69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Εχινόδερμα</a:t>
            </a:r>
            <a:endParaRPr/>
          </a:p>
        </p:txBody>
      </p:sp>
      <p:sp>
        <p:nvSpPr>
          <p:cNvPr id="600" name="Google Shape;600;p42"/>
          <p:cNvSpPr/>
          <p:nvPr/>
        </p:nvSpPr>
        <p:spPr>
          <a:xfrm rot="4020000">
            <a:off x="2468562" y="579437"/>
            <a:ext cx="558800" cy="1838325"/>
          </a:xfrm>
          <a:prstGeom prst="downArrow">
            <a:avLst>
              <a:gd fmla="val 13284" name="adj1"/>
              <a:gd fmla="val 7468" name="adj2"/>
            </a:avLst>
          </a:prstGeom>
          <a:solidFill>
            <a:srgbClr val="007FFE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1" name="Google Shape;601;p42"/>
          <p:cNvSpPr/>
          <p:nvPr/>
        </p:nvSpPr>
        <p:spPr>
          <a:xfrm rot="2100000">
            <a:off x="2622550" y="900112"/>
            <a:ext cx="493712" cy="2286000"/>
          </a:xfrm>
          <a:prstGeom prst="downArrow">
            <a:avLst>
              <a:gd fmla="val 12366" name="adj1"/>
              <a:gd fmla="val 5813" name="adj2"/>
            </a:avLst>
          </a:prstGeom>
          <a:solidFill>
            <a:srgbClr val="007FFE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2" name="Google Shape;602;p42"/>
          <p:cNvSpPr/>
          <p:nvPr/>
        </p:nvSpPr>
        <p:spPr>
          <a:xfrm rot="720000">
            <a:off x="2895600" y="990600"/>
            <a:ext cx="457200" cy="3200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FFE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3" name="Google Shape;603;p42"/>
          <p:cNvSpPr/>
          <p:nvPr/>
        </p:nvSpPr>
        <p:spPr>
          <a:xfrm rot="-180000">
            <a:off x="3271837" y="1063625"/>
            <a:ext cx="412750" cy="426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FFE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4" name="Google Shape;604;p42"/>
          <p:cNvSpPr/>
          <p:nvPr/>
        </p:nvSpPr>
        <p:spPr>
          <a:xfrm rot="-960000">
            <a:off x="3886200" y="933450"/>
            <a:ext cx="431800" cy="47783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FFE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5" name="Google Shape;605;p42"/>
          <p:cNvSpPr/>
          <p:nvPr/>
        </p:nvSpPr>
        <p:spPr>
          <a:xfrm>
            <a:off x="4267200" y="1447800"/>
            <a:ext cx="2362200" cy="990600"/>
          </a:xfrm>
          <a:prstGeom prst="ellipse">
            <a:avLst/>
          </a:prstGeom>
          <a:solidFill>
            <a:srgbClr val="A2FF85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Αρθρόποδα</a:t>
            </a:r>
            <a:endParaRPr/>
          </a:p>
        </p:txBody>
      </p:sp>
      <p:pic>
        <p:nvPicPr>
          <p:cNvPr descr="j0284142" id="606" name="Google Shape;6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733800"/>
            <a:ext cx="16002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2"/>
          <p:cNvSpPr/>
          <p:nvPr/>
        </p:nvSpPr>
        <p:spPr>
          <a:xfrm rot="4020000">
            <a:off x="6372225" y="668337"/>
            <a:ext cx="558800" cy="1304925"/>
          </a:xfrm>
          <a:prstGeom prst="downArrow">
            <a:avLst>
              <a:gd fmla="val 13284" name="adj1"/>
              <a:gd fmla="val 7468" name="adj2"/>
            </a:avLst>
          </a:prstGeom>
          <a:solidFill>
            <a:srgbClr val="25E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8" name="Google Shape;608;p42"/>
          <p:cNvSpPr/>
          <p:nvPr/>
        </p:nvSpPr>
        <p:spPr>
          <a:xfrm rot="1140000">
            <a:off x="6742112" y="915987"/>
            <a:ext cx="558800" cy="1984375"/>
          </a:xfrm>
          <a:prstGeom prst="downArrow">
            <a:avLst>
              <a:gd fmla="val 13284" name="adj1"/>
              <a:gd fmla="val 7468" name="adj2"/>
            </a:avLst>
          </a:prstGeom>
          <a:solidFill>
            <a:srgbClr val="25E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9" name="Google Shape;609;p42"/>
          <p:cNvSpPr/>
          <p:nvPr/>
        </p:nvSpPr>
        <p:spPr>
          <a:xfrm>
            <a:off x="7239000" y="1066800"/>
            <a:ext cx="381000" cy="3065462"/>
          </a:xfrm>
          <a:prstGeom prst="downArrow">
            <a:avLst>
              <a:gd fmla="val 15132" name="adj1"/>
              <a:gd fmla="val 4917" name="adj2"/>
            </a:avLst>
          </a:prstGeom>
          <a:solidFill>
            <a:srgbClr val="25E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0" name="Google Shape;610;p42"/>
          <p:cNvSpPr/>
          <p:nvPr/>
        </p:nvSpPr>
        <p:spPr>
          <a:xfrm rot="-780000">
            <a:off x="7694612" y="981075"/>
            <a:ext cx="431800" cy="4581525"/>
          </a:xfrm>
          <a:prstGeom prst="downArrow">
            <a:avLst>
              <a:gd fmla="val 15132" name="adj1"/>
              <a:gd fmla="val 4917" name="adj2"/>
            </a:avLst>
          </a:prstGeom>
          <a:solidFill>
            <a:srgbClr val="25E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42"/>
          <p:cNvSpPr txBox="1"/>
          <p:nvPr/>
        </p:nvSpPr>
        <p:spPr>
          <a:xfrm>
            <a:off x="457200" y="5486400"/>
            <a:ext cx="1447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rPr>
              <a:t>Τέλος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3733800" y="1828800"/>
            <a:ext cx="1905000" cy="76200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BD13726_" id="139" name="Google Shape;1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962400"/>
            <a:ext cx="2743200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13642_" id="140" name="Google Shape;1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27337"/>
            <a:ext cx="2057400" cy="1957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13772_" id="141" name="Google Shape;1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320040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457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j0283572" id="143" name="Google Shape;14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3733800"/>
            <a:ext cx="1676400" cy="1141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/>
          <p:nvPr/>
        </p:nvSpPr>
        <p:spPr>
          <a:xfrm>
            <a:off x="2743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54102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7543800" y="4876800"/>
            <a:ext cx="9906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57200" y="381000"/>
            <a:ext cx="3352800" cy="2003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rgbClr val="FF6600"/>
                </a:solidFill>
                <a:latin typeface="Times New Roman"/>
              </a:rPr>
              <a:t>Μπράβο! </a:t>
            </a:r>
          </a:p>
        </p:txBody>
      </p:sp>
      <p:pic>
        <p:nvPicPr>
          <p:cNvPr descr="tapping" id="148" name="Google Shape;14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2400" y="914400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4191000" y="3048000"/>
            <a:ext cx="3429000" cy="3429000"/>
          </a:xfrm>
          <a:prstGeom prst="ellipse">
            <a:avLst/>
          </a:prstGeom>
          <a:noFill/>
          <a:ln cap="flat" cmpd="sng" w="15240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0" name="Google Shape;150;p16"/>
          <p:cNvGrpSpPr/>
          <p:nvPr/>
        </p:nvGrpSpPr>
        <p:grpSpPr>
          <a:xfrm rot="480000">
            <a:off x="6553200" y="2743200"/>
            <a:ext cx="990600" cy="1371600"/>
            <a:chOff x="4320" y="240"/>
            <a:chExt cx="624" cy="864"/>
          </a:xfrm>
        </p:grpSpPr>
        <p:cxnSp>
          <p:nvCxnSpPr>
            <p:cNvPr id="151" name="Google Shape;151;p16"/>
            <p:cNvCxnSpPr/>
            <p:nvPr/>
          </p:nvCxnSpPr>
          <p:spPr>
            <a:xfrm>
              <a:off x="4320" y="624"/>
              <a:ext cx="144" cy="480"/>
            </a:xfrm>
            <a:prstGeom prst="straightConnector1">
              <a:avLst/>
            </a:prstGeom>
            <a:noFill/>
            <a:ln cap="flat" cmpd="sng" w="1270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2" name="Google Shape;152;p16"/>
            <p:cNvCxnSpPr/>
            <p:nvPr/>
          </p:nvCxnSpPr>
          <p:spPr>
            <a:xfrm flipH="1" rot="10800000">
              <a:off x="4464" y="432"/>
              <a:ext cx="240" cy="672"/>
            </a:xfrm>
            <a:prstGeom prst="straightConnector1">
              <a:avLst/>
            </a:prstGeom>
            <a:noFill/>
            <a:ln cap="flat" cmpd="sng" w="1270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3" name="Google Shape;153;p16"/>
            <p:cNvCxnSpPr/>
            <p:nvPr/>
          </p:nvCxnSpPr>
          <p:spPr>
            <a:xfrm flipH="1" rot="10800000">
              <a:off x="4704" y="240"/>
              <a:ext cx="240" cy="192"/>
            </a:xfrm>
            <a:prstGeom prst="straightConnector1">
              <a:avLst/>
            </a:prstGeom>
            <a:noFill/>
            <a:ln cap="flat" cmpd="sng" w="1270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54" name="Google Shape;154;p16"/>
          <p:cNvSpPr/>
          <p:nvPr/>
        </p:nvSpPr>
        <p:spPr>
          <a:xfrm>
            <a:off x="7010400" y="381000"/>
            <a:ext cx="1219200" cy="99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6562" y="60000"/>
                </a:moveTo>
                <a:lnTo>
                  <a:pt x="23438" y="15000"/>
                </a:lnTo>
                <a:lnTo>
                  <a:pt x="23438" y="105000"/>
                </a:lnTo>
                <a:close/>
              </a:path>
              <a:path extrusionOk="0" fill="darken" h="120000" w="120000">
                <a:moveTo>
                  <a:pt x="96562" y="60000"/>
                </a:moveTo>
                <a:lnTo>
                  <a:pt x="23438" y="15000"/>
                </a:lnTo>
                <a:lnTo>
                  <a:pt x="23438" y="105000"/>
                </a:lnTo>
                <a:close/>
              </a:path>
              <a:path extrusionOk="0" fill="none" h="120000" w="120000">
                <a:moveTo>
                  <a:pt x="96562" y="60000"/>
                </a:moveTo>
                <a:lnTo>
                  <a:pt x="23438" y="105000"/>
                </a:lnTo>
                <a:lnTo>
                  <a:pt x="23438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6553200" y="1447800"/>
            <a:ext cx="220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3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FFED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RY_~1"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3276600"/>
            <a:ext cx="2895600" cy="218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00043_" id="161" name="Google Shape;1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2362200"/>
            <a:ext cx="208280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0" y="30480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Verdana"/>
              <a:buNone/>
            </a:pPr>
            <a:r>
              <a:rPr b="1" i="0" lang="en-US" sz="3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2.Οι δεινόσαυροι πιο κάτω εξαφανίστηκαν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Verdana"/>
              <a:buNone/>
            </a:pPr>
            <a:r>
              <a:rPr b="1" i="0" lang="en-US" sz="3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πριν 60 εκατομμύρια χρόνια περίπου.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Verdana"/>
              <a:buNone/>
            </a:pPr>
            <a:r>
              <a:rPr b="1" i="0" lang="en-US" sz="30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Οι δεινόσαυροι ανήκαν...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600200" y="2286000"/>
            <a:ext cx="449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στην κατηγορία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των ασπόνδυλων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9800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στην κατηγορία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των σπονδυλωτών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rgbClr val="98004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σε μια άλλη κατηγορία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4C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98004C"/>
                </a:solidFill>
                <a:latin typeface="Verdana"/>
                <a:ea typeface="Verdana"/>
                <a:cs typeface="Verdana"/>
                <a:sym typeface="Verdana"/>
              </a:rPr>
              <a:t>που έχει εξαφανιστεί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609600" y="21336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09600" y="35052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609600" y="48006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1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685800" y="5181600"/>
            <a:ext cx="3581400" cy="1181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12700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B2B2B2">
                    <a:alpha val="49803"/>
                  </a:srgbClr>
                </a:solidFill>
                <a:latin typeface="Arial Black"/>
              </a:rPr>
              <a:t>Δοκίμασε ξανά </a:t>
            </a:r>
          </a:p>
        </p:txBody>
      </p:sp>
      <p:sp>
        <p:nvSpPr>
          <p:cNvPr id="172" name="Google Shape;172;p18"/>
          <p:cNvSpPr/>
          <p:nvPr/>
        </p:nvSpPr>
        <p:spPr>
          <a:xfrm>
            <a:off x="4876800" y="4953000"/>
            <a:ext cx="1828800" cy="152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darken" h="120000" w="120000"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none" h="120000" w="120000">
                <a:moveTo>
                  <a:pt x="22500" y="60000"/>
                </a:moveTo>
                <a:lnTo>
                  <a:pt x="97500" y="15000"/>
                </a:lnTo>
                <a:lnTo>
                  <a:pt x="975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3" name="Google Shape;173;p18"/>
          <p:cNvGrpSpPr/>
          <p:nvPr/>
        </p:nvGrpSpPr>
        <p:grpSpPr>
          <a:xfrm>
            <a:off x="762000" y="609600"/>
            <a:ext cx="4648200" cy="3276600"/>
            <a:chOff x="528" y="816"/>
            <a:chExt cx="2256" cy="1728"/>
          </a:xfrm>
        </p:grpSpPr>
        <p:pic>
          <p:nvPicPr>
            <p:cNvPr descr="dinosaur" id="174" name="Google Shape;17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8" y="816"/>
              <a:ext cx="2236" cy="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8"/>
            <p:cNvSpPr txBox="1"/>
            <p:nvPr/>
          </p:nvSpPr>
          <p:spPr>
            <a:xfrm>
              <a:off x="528" y="816"/>
              <a:ext cx="2256" cy="1728"/>
            </a:xfrm>
            <a:prstGeom prst="rect">
              <a:avLst/>
            </a:prstGeom>
            <a:noFill/>
            <a:ln cap="flat" cmpd="sng" w="190500">
              <a:solidFill>
                <a:srgbClr val="3D00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76" name="Google Shape;176;p18"/>
          <p:cNvSpPr txBox="1"/>
          <p:nvPr/>
        </p:nvSpPr>
        <p:spPr>
          <a:xfrm>
            <a:off x="533400" y="396240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rPr b="1" i="1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Σκελετός δεινόσαυρου</a:t>
            </a:r>
            <a:endParaRPr/>
          </a:p>
        </p:txBody>
      </p:sp>
      <p:grpSp>
        <p:nvGrpSpPr>
          <p:cNvPr id="177" name="Google Shape;177;p18"/>
          <p:cNvGrpSpPr/>
          <p:nvPr/>
        </p:nvGrpSpPr>
        <p:grpSpPr>
          <a:xfrm>
            <a:off x="3920168" y="0"/>
            <a:ext cx="2023432" cy="2180569"/>
            <a:chOff x="2466" y="0"/>
            <a:chExt cx="1326" cy="1374"/>
          </a:xfrm>
        </p:grpSpPr>
        <p:pic>
          <p:nvPicPr>
            <p:cNvPr descr="POINT_~1" id="178" name="Google Shape;17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380000">
              <a:off x="2544" y="672"/>
              <a:ext cx="624" cy="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_stupid" id="179" name="Google Shape;17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2" y="0"/>
              <a:ext cx="960" cy="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8"/>
          <p:cNvSpPr/>
          <p:nvPr/>
        </p:nvSpPr>
        <p:spPr>
          <a:xfrm>
            <a:off x="6324600" y="533400"/>
            <a:ext cx="2438400" cy="22098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5791200" y="1447800"/>
            <a:ext cx="3048000" cy="2133600"/>
          </a:xfrm>
          <a:prstGeom prst="wedgeRoundRectCallout">
            <a:avLst>
              <a:gd fmla="val -1620" name="adj1"/>
              <a:gd fmla="val -3889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Πρόσεξε!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Αυτή είναι η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σπονδυλική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του στήλη.</a:t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248400" y="457200"/>
            <a:ext cx="2438400" cy="1828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6842125" y="10223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6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9"/>
          <p:cNvGrpSpPr/>
          <p:nvPr/>
        </p:nvGrpSpPr>
        <p:grpSpPr>
          <a:xfrm>
            <a:off x="685800" y="609600"/>
            <a:ext cx="5715000" cy="3886200"/>
            <a:chOff x="528" y="816"/>
            <a:chExt cx="2256" cy="1728"/>
          </a:xfrm>
        </p:grpSpPr>
        <p:pic>
          <p:nvPicPr>
            <p:cNvPr descr="dinosaur" id="189" name="Google Shape;18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8" y="816"/>
              <a:ext cx="2236" cy="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9"/>
            <p:cNvSpPr txBox="1"/>
            <p:nvPr/>
          </p:nvSpPr>
          <p:spPr>
            <a:xfrm>
              <a:off x="528" y="816"/>
              <a:ext cx="2256" cy="1728"/>
            </a:xfrm>
            <a:prstGeom prst="rect">
              <a:avLst/>
            </a:prstGeom>
            <a:noFill/>
            <a:ln cap="flat" cmpd="sng" w="190500">
              <a:solidFill>
                <a:srgbClr val="3D00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1" name="Google Shape;191;p19"/>
          <p:cNvSpPr/>
          <p:nvPr/>
        </p:nvSpPr>
        <p:spPr>
          <a:xfrm rot="180000">
            <a:off x="3048000" y="1295400"/>
            <a:ext cx="2667000" cy="1981200"/>
          </a:xfrm>
          <a:custGeom>
            <a:rect b="b" l="l" r="r" t="t"/>
            <a:pathLst>
              <a:path extrusionOk="0" h="1152" w="1488">
                <a:moveTo>
                  <a:pt x="0" y="0"/>
                </a:moveTo>
                <a:cubicBezTo>
                  <a:pt x="88" y="8"/>
                  <a:pt x="176" y="16"/>
                  <a:pt x="240" y="48"/>
                </a:cubicBezTo>
                <a:cubicBezTo>
                  <a:pt x="304" y="80"/>
                  <a:pt x="344" y="152"/>
                  <a:pt x="384" y="192"/>
                </a:cubicBezTo>
                <a:cubicBezTo>
                  <a:pt x="424" y="232"/>
                  <a:pt x="440" y="256"/>
                  <a:pt x="480" y="288"/>
                </a:cubicBezTo>
                <a:cubicBezTo>
                  <a:pt x="520" y="320"/>
                  <a:pt x="568" y="360"/>
                  <a:pt x="624" y="384"/>
                </a:cubicBezTo>
                <a:cubicBezTo>
                  <a:pt x="680" y="408"/>
                  <a:pt x="744" y="416"/>
                  <a:pt x="816" y="432"/>
                </a:cubicBezTo>
                <a:cubicBezTo>
                  <a:pt x="888" y="448"/>
                  <a:pt x="976" y="440"/>
                  <a:pt x="1056" y="480"/>
                </a:cubicBezTo>
                <a:cubicBezTo>
                  <a:pt x="1136" y="520"/>
                  <a:pt x="1232" y="592"/>
                  <a:pt x="1296" y="672"/>
                </a:cubicBezTo>
                <a:cubicBezTo>
                  <a:pt x="1360" y="752"/>
                  <a:pt x="1408" y="880"/>
                  <a:pt x="1440" y="960"/>
                </a:cubicBezTo>
                <a:cubicBezTo>
                  <a:pt x="1472" y="1040"/>
                  <a:pt x="1480" y="1128"/>
                  <a:pt x="1488" y="1152"/>
                </a:cubicBezTo>
              </a:path>
            </a:pathLst>
          </a:custGeom>
          <a:noFill/>
          <a:ln cap="flat" cmpd="sng" w="101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685800" y="4876800"/>
            <a:ext cx="5562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Οι δεινόσαυροι ανήκαν στα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σπονδυλωτά γιατί είχαν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σπονδυλική στήλη.</a:t>
            </a:r>
            <a:endParaRPr/>
          </a:p>
        </p:txBody>
      </p:sp>
      <p:pic>
        <p:nvPicPr>
          <p:cNvPr descr="F_EYEB~1" id="193" name="Google Shape;1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21920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/>
          <p:nvPr/>
        </p:nvSpPr>
        <p:spPr>
          <a:xfrm>
            <a:off x="6629400" y="533400"/>
            <a:ext cx="2514600" cy="838200"/>
          </a:xfrm>
          <a:prstGeom prst="wedgeRoundRectCallout">
            <a:avLst>
              <a:gd fmla="val -5141" name="adj1"/>
              <a:gd fmla="val 1832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Προσέξτε!</a:t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6858000" y="1752600"/>
            <a:ext cx="1676400" cy="152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909" y="60000"/>
                </a:moveTo>
                <a:lnTo>
                  <a:pt x="19091" y="15000"/>
                </a:lnTo>
                <a:lnTo>
                  <a:pt x="19091" y="105000"/>
                </a:lnTo>
                <a:close/>
              </a:path>
              <a:path extrusionOk="0" fill="darken" h="120000" w="120000">
                <a:moveTo>
                  <a:pt x="100909" y="60000"/>
                </a:moveTo>
                <a:lnTo>
                  <a:pt x="19091" y="15000"/>
                </a:lnTo>
                <a:lnTo>
                  <a:pt x="19091" y="105000"/>
                </a:lnTo>
                <a:close/>
              </a:path>
              <a:path extrusionOk="0" fill="none" h="120000" w="120000">
                <a:moveTo>
                  <a:pt x="100909" y="60000"/>
                </a:moveTo>
                <a:lnTo>
                  <a:pt x="19091" y="105000"/>
                </a:lnTo>
                <a:lnTo>
                  <a:pt x="19091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6553200" y="3505200"/>
            <a:ext cx="220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Επόμενη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Ερώτηση</a:t>
            </a:r>
            <a:endParaRPr/>
          </a:p>
        </p:txBody>
      </p:sp>
      <p:pic>
        <p:nvPicPr>
          <p:cNvPr descr="ta_clap" id="197" name="Google Shape;19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4953000"/>
            <a:ext cx="18288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9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3810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6A4E"/>
                </a:solidFill>
                <a:latin typeface="Verdana"/>
                <a:ea typeface="Verdana"/>
                <a:cs typeface="Verdana"/>
                <a:sym typeface="Verdana"/>
              </a:rPr>
              <a:t>3. Τα ζωάκια που ζουν μέσα σ΄αυτά τα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4E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rgbClr val="006A4E"/>
                </a:solidFill>
                <a:latin typeface="Verdana"/>
                <a:ea typeface="Verdana"/>
                <a:cs typeface="Verdana"/>
                <a:sym typeface="Verdana"/>
              </a:rPr>
              <a:t>     όστρακα   ανήκουν στα..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1043180000[1]" id="203" name="Google Shape;2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828800"/>
            <a:ext cx="1611312" cy="1658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092880000[1]" id="204" name="Google Shape;2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2133600"/>
            <a:ext cx="1447800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092700000[1]" id="205" name="Google Shape;20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1981200"/>
            <a:ext cx="115887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3120000[1]" id="206" name="Google Shape;20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0200" y="2057400"/>
            <a:ext cx="1524000" cy="122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1600200" y="4038600"/>
            <a:ext cx="2514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εχινόδερμα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αμφίβια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6324600" y="3962400"/>
            <a:ext cx="251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μαλάκια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αρθρόποδα</a:t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533400" y="39624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Cj01043220000[1]" id="210" name="Google Shape;21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00" y="1981200"/>
            <a:ext cx="1371600" cy="1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533400" y="51816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5257800" y="39624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5257800" y="5181600"/>
            <a:ext cx="914400" cy="91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AFEC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1"/>
          <p:cNvGrpSpPr/>
          <p:nvPr/>
        </p:nvGrpSpPr>
        <p:grpSpPr>
          <a:xfrm>
            <a:off x="838200" y="2438400"/>
            <a:ext cx="3352800" cy="2667000"/>
            <a:chOff x="576" y="2784"/>
            <a:chExt cx="1398" cy="912"/>
          </a:xfrm>
        </p:grpSpPr>
        <p:pic>
          <p:nvPicPr>
            <p:cNvPr descr="support" id="219" name="Google Shape;219;p21"/>
            <p:cNvPicPr preferRelativeResize="0"/>
            <p:nvPr/>
          </p:nvPicPr>
          <p:blipFill rotWithShape="1">
            <a:blip r:embed="rId3">
              <a:alphaModFix/>
            </a:blip>
            <a:srcRect b="0" l="0" r="0" t="22857"/>
            <a:stretch/>
          </p:blipFill>
          <p:spPr>
            <a:xfrm>
              <a:off x="624" y="2832"/>
              <a:ext cx="1350" cy="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1"/>
            <p:cNvSpPr txBox="1"/>
            <p:nvPr/>
          </p:nvSpPr>
          <p:spPr>
            <a:xfrm>
              <a:off x="576" y="2784"/>
              <a:ext cx="1392" cy="912"/>
            </a:xfrm>
            <a:prstGeom prst="rect">
              <a:avLst/>
            </a:prstGeom>
            <a:noFill/>
            <a:ln cap="flat" cmpd="sng" w="190500">
              <a:solidFill>
                <a:srgbClr val="0036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21" name="Google Shape;221;p21"/>
          <p:cNvGrpSpPr/>
          <p:nvPr/>
        </p:nvGrpSpPr>
        <p:grpSpPr>
          <a:xfrm>
            <a:off x="4953000" y="2438400"/>
            <a:ext cx="2971800" cy="2635250"/>
            <a:chOff x="2481" y="2352"/>
            <a:chExt cx="1311" cy="1180"/>
          </a:xfrm>
        </p:grpSpPr>
        <p:pic>
          <p:nvPicPr>
            <p:cNvPr descr="conch" id="222" name="Google Shape;22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44" y="2400"/>
              <a:ext cx="1191" cy="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1"/>
            <p:cNvSpPr txBox="1"/>
            <p:nvPr/>
          </p:nvSpPr>
          <p:spPr>
            <a:xfrm>
              <a:off x="2481" y="2352"/>
              <a:ext cx="1311" cy="1180"/>
            </a:xfrm>
            <a:prstGeom prst="rect">
              <a:avLst/>
            </a:prstGeom>
            <a:noFill/>
            <a:ln cap="flat" cmpd="sng" w="190500">
              <a:solidFill>
                <a:srgbClr val="00362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n_no" id="224" name="Google Shape;22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9000" y="76200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/>
          <p:nvPr/>
        </p:nvSpPr>
        <p:spPr>
          <a:xfrm>
            <a:off x="914400" y="381000"/>
            <a:ext cx="4724400" cy="1828800"/>
          </a:xfrm>
          <a:prstGeom prst="wedgeRoundRectCallout">
            <a:avLst>
              <a:gd fmla="val 27936" name="adj1"/>
              <a:gd fmla="val 6938" name="adj2"/>
              <a:gd fmla="val 0" name="adj3"/>
            </a:avLst>
          </a:prstGeom>
          <a:solidFill>
            <a:srgbClr val="FFFF99"/>
          </a:solidFill>
          <a:ln cap="flat" cmpd="sng" w="3810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Πρόσεξε τα ζωάκια μέσα στο όστρακο.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Τα σώματά τους είναι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πολύ </a:t>
            </a:r>
            <a:r>
              <a:rPr b="1" i="0" lang="en-US" sz="2800" u="non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μαλακά</a:t>
            </a:r>
            <a:r>
              <a:rPr b="1" i="0" lang="en-US" sz="2400" u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1828800" y="5486400"/>
            <a:ext cx="3505200" cy="87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12700">
                  <a:solidFill>
                    <a:srgbClr val="3333C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>
                    <a:alpha val="49803"/>
                  </a:srgbClr>
                </a:solidFill>
                <a:latin typeface="Arial Black"/>
              </a:rPr>
              <a:t>Δοκίμασε ξανά </a:t>
            </a:r>
          </a:p>
        </p:txBody>
      </p:sp>
      <p:sp>
        <p:nvSpPr>
          <p:cNvPr id="227" name="Google Shape;227;p21"/>
          <p:cNvSpPr/>
          <p:nvPr/>
        </p:nvSpPr>
        <p:spPr>
          <a:xfrm>
            <a:off x="5943600" y="5334000"/>
            <a:ext cx="12954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0294" y="60000"/>
                </a:moveTo>
                <a:lnTo>
                  <a:pt x="99706" y="15000"/>
                </a:lnTo>
                <a:lnTo>
                  <a:pt x="99706" y="105000"/>
                </a:lnTo>
                <a:close/>
              </a:path>
              <a:path extrusionOk="0" fill="darken" h="120000" w="120000">
                <a:moveTo>
                  <a:pt x="20294" y="60000"/>
                </a:moveTo>
                <a:lnTo>
                  <a:pt x="99706" y="15000"/>
                </a:lnTo>
                <a:lnTo>
                  <a:pt x="99706" y="105000"/>
                </a:lnTo>
                <a:close/>
              </a:path>
              <a:path extrusionOk="0" fill="none" h="120000" w="120000">
                <a:moveTo>
                  <a:pt x="20294" y="60000"/>
                </a:moveTo>
                <a:lnTo>
                  <a:pt x="99706" y="15000"/>
                </a:lnTo>
                <a:lnTo>
                  <a:pt x="99706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kx="539994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