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660066"/>
    <a:srgbClr val="EAB200"/>
    <a:srgbClr val="FFFFAB"/>
    <a:srgbClr val="FFE8D1"/>
    <a:srgbClr val="FF9900"/>
    <a:srgbClr val="7D7EB1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5B73FD-DDB0-43C8-978C-7BC9AAB995C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F757CA-6C6E-4AAF-9F7C-E3FEDB766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838200"/>
            <a:ext cx="8458200" cy="2438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848600" cy="1927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Συνωνυμα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και αντιθετα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1295400" cy="221195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14" y="1219199"/>
            <a:ext cx="1372055" cy="53931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228850" cy="22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5181">
            <a:off x="3034148" y="5280415"/>
            <a:ext cx="1114425" cy="112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75" y="3236119"/>
            <a:ext cx="2759625" cy="301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69457" y="685800"/>
            <a:ext cx="8552543" cy="2286000"/>
          </a:xfrm>
          <a:prstGeom prst="wedgeRoundRectCallout">
            <a:avLst>
              <a:gd name="adj1" fmla="val 6539"/>
              <a:gd name="adj2" fmla="val 78976"/>
              <a:gd name="adj3" fmla="val 16667"/>
            </a:avLst>
          </a:prstGeom>
          <a:solidFill>
            <a:srgbClr val="7D7E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Μπράβο!!</a:t>
            </a:r>
          </a:p>
          <a:p>
            <a:pPr algn="ctr"/>
            <a:r>
              <a:rPr lang="el-GR" sz="3600" dirty="0"/>
              <a:t>Σίγουρα έμαθες πολλά τώρα για τα </a:t>
            </a:r>
            <a:r>
              <a:rPr lang="el-GR" sz="3600" b="1" dirty="0">
                <a:solidFill>
                  <a:srgbClr val="FFC000"/>
                </a:solidFill>
              </a:rPr>
              <a:t>συνώνυμα</a:t>
            </a:r>
            <a:r>
              <a:rPr lang="el-GR" sz="3600" dirty="0"/>
              <a:t> και </a:t>
            </a:r>
            <a:r>
              <a:rPr lang="el-GR" sz="3600" b="1" dirty="0">
                <a:solidFill>
                  <a:srgbClr val="FFC000"/>
                </a:solidFill>
              </a:rPr>
              <a:t>αντίθετα</a:t>
            </a:r>
            <a:r>
              <a:rPr lang="el-GR" sz="3600" dirty="0"/>
              <a:t> επίθετα!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68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019" y="4876800"/>
            <a:ext cx="8711381" cy="175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305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ΕΠΙΘΕΤΑ:</a:t>
            </a:r>
          </a:p>
          <a:p>
            <a:pPr marL="0" indent="0" algn="ctr">
              <a:buNone/>
            </a:pPr>
            <a:r>
              <a:rPr lang="el-GR" sz="2800" dirty="0"/>
              <a:t>χοντρός, μονόχρωμη, πολύχρωμη, </a:t>
            </a:r>
          </a:p>
          <a:p>
            <a:pPr marL="0" indent="0" algn="ctr">
              <a:buNone/>
            </a:pPr>
            <a:r>
              <a:rPr lang="el-GR" sz="2800" dirty="0"/>
              <a:t>αδύνατος, χρωματιστή, λεπτός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514600" cy="245133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19" y="372599"/>
            <a:ext cx="87113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  ΟΥΣΙΑΣΤΙΚΑ:</a:t>
            </a:r>
          </a:p>
          <a:p>
            <a:br>
              <a:rPr lang="el-GR" sz="500" dirty="0"/>
            </a:br>
            <a:r>
              <a:rPr lang="el-GR" dirty="0"/>
              <a:t>                    </a:t>
            </a:r>
            <a:r>
              <a:rPr lang="en-US" dirty="0"/>
              <a:t>   </a:t>
            </a:r>
            <a:r>
              <a:rPr lang="el-GR" dirty="0"/>
              <a:t>   </a:t>
            </a:r>
            <a:r>
              <a:rPr lang="el-GR" b="1" dirty="0">
                <a:solidFill>
                  <a:srgbClr val="C00000"/>
                </a:solidFill>
              </a:rPr>
              <a:t>ΟΜΠΡΕΛΑ </a:t>
            </a:r>
            <a:r>
              <a:rPr lang="el-GR" dirty="0"/>
              <a:t>                                               </a:t>
            </a:r>
            <a:r>
              <a:rPr lang="el-GR" b="1" dirty="0">
                <a:solidFill>
                  <a:srgbClr val="0070C0"/>
                </a:solidFill>
              </a:rPr>
              <a:t>ΚΥΡΙΟΣ         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39" y="1221658"/>
            <a:ext cx="2057161" cy="2420033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8934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Παρατήρησε τα πιο πάνω ουσιαστικά. </a:t>
            </a:r>
            <a:r>
              <a:rPr lang="el-GR" sz="2400" b="1" u="sng" dirty="0">
                <a:solidFill>
                  <a:schemeClr val="tx2">
                    <a:lumMod val="75000"/>
                  </a:schemeClr>
                </a:solidFill>
              </a:rPr>
              <a:t>Διάλεξε δύο επίθετα που νομίζεις ότι ταιριάζουν σε κάθε ουσιαστικό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58674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64008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05500" y="6400800"/>
            <a:ext cx="11811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6400800"/>
            <a:ext cx="152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4419600"/>
            <a:ext cx="83058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77853"/>
            <a:ext cx="6781800" cy="9906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  </a:t>
            </a:r>
            <a:r>
              <a:rPr lang="el-GR" dirty="0">
                <a:solidFill>
                  <a:srgbClr val="C00000"/>
                </a:solidFill>
              </a:rPr>
              <a:t>πολύχρωμη </a:t>
            </a:r>
            <a:r>
              <a:rPr lang="el-GR" dirty="0"/>
              <a:t>                               </a:t>
            </a:r>
            <a:r>
              <a:rPr lang="el-GR" dirty="0">
                <a:solidFill>
                  <a:srgbClr val="0070C0"/>
                </a:solidFill>
              </a:rPr>
              <a:t>αδύνατος</a:t>
            </a:r>
          </a:p>
          <a:p>
            <a:pPr marL="0" indent="0">
              <a:buNone/>
            </a:pPr>
            <a:r>
              <a:rPr lang="el-GR" dirty="0"/>
              <a:t>   </a:t>
            </a:r>
            <a:r>
              <a:rPr lang="el-GR" dirty="0">
                <a:solidFill>
                  <a:srgbClr val="C00000"/>
                </a:solidFill>
              </a:rPr>
              <a:t>χρωματιστή </a:t>
            </a:r>
            <a:r>
              <a:rPr lang="el-GR" dirty="0"/>
              <a:t>                                 </a:t>
            </a:r>
            <a:r>
              <a:rPr lang="el-GR" dirty="0">
                <a:solidFill>
                  <a:srgbClr val="0070C0"/>
                </a:solidFill>
              </a:rPr>
              <a:t>λεπτός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4056"/>
            <a:ext cx="2514600" cy="245133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68" y="855362"/>
            <a:ext cx="2057161" cy="2420033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813" y="4572000"/>
            <a:ext cx="8711381" cy="1752600"/>
          </a:xfrm>
        </p:spPr>
        <p:txBody>
          <a:bodyPr>
            <a:noAutofit/>
          </a:bodyPr>
          <a:lstStyle/>
          <a:p>
            <a:pPr algn="ctr"/>
            <a:r>
              <a:rPr lang="el-GR" sz="2400" dirty="0"/>
              <a:t>Τα επίθετα που διάλεξες για να περιγράψεις την </a:t>
            </a:r>
            <a:r>
              <a:rPr lang="el-GR" sz="2400" b="1" dirty="0"/>
              <a:t>ομπρέλα</a:t>
            </a:r>
            <a:r>
              <a:rPr lang="el-GR" sz="2400" dirty="0"/>
              <a:t>,</a:t>
            </a:r>
            <a:br>
              <a:rPr lang="el-GR" sz="2400" dirty="0"/>
            </a:br>
            <a:r>
              <a:rPr lang="el-GR" sz="2400" b="1" dirty="0">
                <a:solidFill>
                  <a:srgbClr val="C00000"/>
                </a:solidFill>
              </a:rPr>
              <a:t>πολύχρωμη -  χρωματιστή</a:t>
            </a:r>
            <a:r>
              <a:rPr lang="el-GR" sz="2400" dirty="0"/>
              <a:t>, </a:t>
            </a:r>
            <a:r>
              <a:rPr lang="el-GR" sz="2400" b="1" u="sng" dirty="0"/>
              <a:t>έχουν παρόμοια σημασία,</a:t>
            </a:r>
            <a:br>
              <a:rPr lang="el-GR" sz="2400" dirty="0"/>
            </a:br>
            <a:br>
              <a:rPr lang="el-GR" sz="1200" dirty="0"/>
            </a:br>
            <a:r>
              <a:rPr lang="el-GR" sz="2400" dirty="0"/>
              <a:t>το ίδιο και τα επίθετα που διάλεξες για να περιγράψεις τον </a:t>
            </a:r>
            <a:r>
              <a:rPr lang="el-GR" sz="2400" b="1" dirty="0"/>
              <a:t>κύριο,</a:t>
            </a:r>
            <a:br>
              <a:rPr lang="el-GR" sz="2400" dirty="0"/>
            </a:br>
            <a:r>
              <a:rPr lang="el-GR" sz="2400" b="1" dirty="0">
                <a:solidFill>
                  <a:srgbClr val="0070C0"/>
                </a:solidFill>
              </a:rPr>
              <a:t>αδύνατος – λεπτός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813" y="23837"/>
            <a:ext cx="87113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l-GR" sz="500" dirty="0"/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ΟΜΠΡΕΛΑ  </a:t>
            </a:r>
            <a:r>
              <a:rPr lang="el-GR" b="1" dirty="0"/>
              <a:t>                                                </a:t>
            </a:r>
            <a:r>
              <a:rPr lang="el-GR" b="1" dirty="0">
                <a:solidFill>
                  <a:srgbClr val="0070C0"/>
                </a:solidFill>
              </a:rPr>
              <a:t>ΚΥΡΙΟΣ          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1" y="1145381"/>
            <a:ext cx="1223257" cy="18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" y="3657600"/>
            <a:ext cx="8305800" cy="2971800"/>
          </a:xfrm>
          <a:prstGeom prst="roundRect">
            <a:avLst/>
          </a:prstGeom>
          <a:solidFill>
            <a:srgbClr val="EF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90600"/>
          </a:xfrm>
        </p:spPr>
        <p:txBody>
          <a:bodyPr/>
          <a:lstStyle/>
          <a:p>
            <a:r>
              <a:rPr lang="el-GR" b="1" u="sng" dirty="0">
                <a:solidFill>
                  <a:srgbClr val="990099"/>
                </a:solidFill>
              </a:rPr>
              <a:t>Συνώνυμα</a:t>
            </a:r>
            <a:endParaRPr lang="en-US" b="1" u="sng" dirty="0">
              <a:solidFill>
                <a:srgbClr val="990099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64522" y="1135684"/>
            <a:ext cx="6122277" cy="1683715"/>
          </a:xfrm>
          <a:prstGeom prst="wedgeRoundRectCallout">
            <a:avLst>
              <a:gd name="adj1" fmla="val -69650"/>
              <a:gd name="adj2" fmla="val -5645"/>
              <a:gd name="adj3" fmla="val 16667"/>
            </a:avLst>
          </a:prstGeom>
          <a:solidFill>
            <a:srgbClr val="EFEFF5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Οι λέξεις που έχουν περίπου </a:t>
            </a:r>
            <a:r>
              <a:rPr lang="el-GR" sz="2800" u="sng" dirty="0">
                <a:solidFill>
                  <a:srgbClr val="990099"/>
                </a:solidFill>
              </a:rPr>
              <a:t>την ίδια σημασία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λέγονται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u="sng" dirty="0">
                <a:solidFill>
                  <a:srgbClr val="990099"/>
                </a:solidFill>
              </a:rPr>
              <a:t>συνώνυμες λέξεις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ή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b="1" u="sng" dirty="0">
                <a:solidFill>
                  <a:srgbClr val="990099"/>
                </a:solidFill>
              </a:rPr>
              <a:t>συνώνυμα.</a:t>
            </a:r>
            <a:endParaRPr lang="en-US" sz="2800" b="1" u="sng" dirty="0">
              <a:solidFill>
                <a:srgbClr val="99009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60" y="3716157"/>
            <a:ext cx="1896223" cy="15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2510507" y="4953000"/>
            <a:ext cx="339727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399" y="5646003"/>
            <a:ext cx="358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Είναι ένα </a:t>
            </a:r>
            <a:r>
              <a:rPr lang="el-GR" sz="2400" b="1" u="sng" dirty="0">
                <a:solidFill>
                  <a:srgbClr val="C00000"/>
                </a:solidFill>
              </a:rPr>
              <a:t>όμορφο</a:t>
            </a:r>
            <a:r>
              <a:rPr lang="el-GR" sz="2400" dirty="0"/>
              <a:t> σπίτι.</a:t>
            </a:r>
          </a:p>
          <a:p>
            <a:r>
              <a:rPr lang="el-GR" sz="2400" dirty="0"/>
              <a:t>Είναι ένα </a:t>
            </a:r>
            <a:r>
              <a:rPr lang="el-GR" sz="2400" b="1" u="sng" dirty="0">
                <a:solidFill>
                  <a:srgbClr val="C00000"/>
                </a:solidFill>
              </a:rPr>
              <a:t>ωραίο</a:t>
            </a:r>
            <a:r>
              <a:rPr lang="el-GR" sz="2400" dirty="0"/>
              <a:t> σπίτι.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7" y="3834773"/>
            <a:ext cx="1430355" cy="12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6304258" y="4953000"/>
            <a:ext cx="339727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53000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Είναι μια </a:t>
            </a:r>
            <a:r>
              <a:rPr lang="el-GR" sz="2400" b="1" u="sng" dirty="0">
                <a:solidFill>
                  <a:srgbClr val="C00000"/>
                </a:solidFill>
              </a:rPr>
              <a:t>χοντρή</a:t>
            </a:r>
            <a:r>
              <a:rPr lang="el-GR" sz="2400" dirty="0"/>
              <a:t> γάτα.</a:t>
            </a:r>
          </a:p>
          <a:p>
            <a:r>
              <a:rPr lang="el-GR" sz="2400" dirty="0"/>
              <a:t>Είναι μια </a:t>
            </a:r>
            <a:r>
              <a:rPr lang="el-GR" sz="2400" b="1" u="sng" dirty="0">
                <a:solidFill>
                  <a:srgbClr val="C00000"/>
                </a:solidFill>
              </a:rPr>
              <a:t>παχιά</a:t>
            </a:r>
            <a:r>
              <a:rPr lang="el-GR" sz="2400" dirty="0"/>
              <a:t> γάτα.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124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7030A0"/>
                </a:solidFill>
              </a:rPr>
              <a:t>Παραδείγματα συνώνυμων: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7786" y="1925826"/>
            <a:ext cx="8382000" cy="4419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Θα μπορούσες να σκεφτείς ένα </a:t>
            </a:r>
            <a:r>
              <a:rPr lang="el-GR" sz="3200" b="1" u="sng" dirty="0">
                <a:solidFill>
                  <a:srgbClr val="990099"/>
                </a:solidFill>
              </a:rPr>
              <a:t>συνώνυμο</a:t>
            </a:r>
            <a:r>
              <a:rPr lang="el-GR" sz="3200" dirty="0"/>
              <a:t> για κάθε ένα από τα παρακάτω επίθετα;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2228" y="1999593"/>
            <a:ext cx="3996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l-GR" sz="2800" dirty="0">
                <a:solidFill>
                  <a:srgbClr val="660066"/>
                </a:solidFill>
              </a:rPr>
              <a:t>άσπρο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660066"/>
                </a:solidFill>
              </a:rPr>
              <a:t>γερός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660066"/>
                </a:solidFill>
              </a:rPr>
              <a:t>πολύχρωμα</a:t>
            </a:r>
          </a:p>
          <a:p>
            <a:endParaRPr lang="el-GR" sz="2800" dirty="0"/>
          </a:p>
          <a:p>
            <a:r>
              <a:rPr lang="en-US" sz="2800" dirty="0"/>
              <a:t>   </a:t>
            </a:r>
            <a:r>
              <a:rPr lang="en-US" sz="2800" dirty="0">
                <a:solidFill>
                  <a:srgbClr val="990099"/>
                </a:solidFill>
              </a:rPr>
              <a:t> </a:t>
            </a:r>
            <a:r>
              <a:rPr lang="el-GR" sz="2800" dirty="0">
                <a:solidFill>
                  <a:srgbClr val="660066"/>
                </a:solidFill>
              </a:rPr>
              <a:t>πελώρια </a:t>
            </a:r>
            <a:r>
              <a:rPr lang="el-GR" sz="2800" dirty="0">
                <a:solidFill>
                  <a:srgbClr val="990099"/>
                </a:solidFill>
              </a:rPr>
              <a:t>                              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660066"/>
                </a:solidFill>
              </a:rPr>
              <a:t>φωτεινός</a:t>
            </a:r>
            <a:r>
              <a:rPr lang="el-GR" sz="2800" dirty="0">
                <a:solidFill>
                  <a:srgbClr val="990099"/>
                </a:solidFill>
              </a:rPr>
              <a:t>                                 </a:t>
            </a:r>
          </a:p>
          <a:p>
            <a:endParaRPr lang="el-GR" dirty="0">
              <a:solidFill>
                <a:srgbClr val="990099"/>
              </a:solidFill>
            </a:endParaRPr>
          </a:p>
          <a:p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00398" y="2209800"/>
            <a:ext cx="1371602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00398" y="3048000"/>
            <a:ext cx="1371601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0399" y="3886200"/>
            <a:ext cx="1389993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398" y="4724400"/>
            <a:ext cx="1408388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00398" y="5562600"/>
            <a:ext cx="1408388" cy="304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20468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λευκό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9387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δυνατός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37769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χρωματιστά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6151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τεράστια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54533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λαμπερός</a:t>
            </a:r>
            <a:r>
              <a:rPr lang="en-US" sz="2800" dirty="0"/>
              <a:t> 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3" y="1810899"/>
            <a:ext cx="962482" cy="8382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66436"/>
            <a:ext cx="694513" cy="1163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3" y="3531537"/>
            <a:ext cx="962482" cy="88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67" y="4334369"/>
            <a:ext cx="1200433" cy="1075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3" y="5349067"/>
            <a:ext cx="1036604" cy="108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014125"/>
            <a:ext cx="1683911" cy="226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0" y="3934961"/>
            <a:ext cx="1526092" cy="148769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31" y="3886200"/>
            <a:ext cx="1382403" cy="1626252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3739" y="2133601"/>
            <a:ext cx="4992661" cy="1371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087004" cy="129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ΕΠΙΘΕΤΑ:</a:t>
            </a:r>
          </a:p>
          <a:p>
            <a:pPr marL="0" indent="0" algn="ctr">
              <a:buNone/>
            </a:pPr>
            <a:r>
              <a:rPr lang="el-GR" dirty="0"/>
              <a:t>χοντρός, μονόχρωμη, πολύχρωμη, </a:t>
            </a:r>
          </a:p>
          <a:p>
            <a:pPr marL="0" indent="0" algn="ctr">
              <a:buNone/>
            </a:pPr>
            <a:r>
              <a:rPr lang="el-GR" dirty="0"/>
              <a:t>αδύνατος, χρωματιστή, λεπτός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66612" y="2634194"/>
            <a:ext cx="781388" cy="490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75596" y="5486400"/>
            <a:ext cx="1886604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dirty="0">
                <a:solidFill>
                  <a:srgbClr val="C00000"/>
                </a:solidFill>
              </a:rPr>
              <a:t>πολύχρωμη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l-GR" dirty="0">
                <a:solidFill>
                  <a:srgbClr val="C00000"/>
                </a:solidFill>
              </a:rPr>
              <a:t>χρωματιστή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15896" y="5526987"/>
            <a:ext cx="1629101" cy="797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dirty="0">
                <a:solidFill>
                  <a:srgbClr val="0070C0"/>
                </a:solidFill>
              </a:rPr>
              <a:t>αδύνατος 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l-GR" dirty="0">
                <a:solidFill>
                  <a:srgbClr val="0070C0"/>
                </a:solidFill>
              </a:rPr>
              <a:t>λεπτός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09800" y="5791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0" y="5638800"/>
            <a:ext cx="2167896" cy="557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800" dirty="0"/>
              <a:t>μονόχρωμη</a:t>
            </a:r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>
            <a:off x="6756400" y="5832814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00" y="5691139"/>
            <a:ext cx="1828800" cy="557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800" dirty="0"/>
              <a:t>χοντρός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269457" y="457200"/>
            <a:ext cx="8552543" cy="1453794"/>
          </a:xfrm>
          <a:prstGeom prst="wedgeRoundRectCallout">
            <a:avLst>
              <a:gd name="adj1" fmla="val 39293"/>
              <a:gd name="adj2" fmla="val 74198"/>
              <a:gd name="adj3" fmla="val 16667"/>
            </a:avLst>
          </a:prstGeom>
          <a:solidFill>
            <a:srgbClr val="7D7E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Τα επίθετα που </a:t>
            </a:r>
            <a:r>
              <a:rPr lang="el-GR" sz="2800" b="1" u="sng" dirty="0">
                <a:solidFill>
                  <a:srgbClr val="FFC000"/>
                </a:solidFill>
              </a:rPr>
              <a:t>δε διάλεξες </a:t>
            </a:r>
            <a:r>
              <a:rPr lang="el-GR" sz="2800" dirty="0"/>
              <a:t>για να περιγράψεις τον κύριο και την ομπρέλα </a:t>
            </a:r>
            <a:r>
              <a:rPr lang="el-GR" sz="2800" b="1" u="sng" dirty="0">
                <a:solidFill>
                  <a:srgbClr val="FFC000"/>
                </a:solidFill>
              </a:rPr>
              <a:t>είναι τα αντίθετα </a:t>
            </a:r>
            <a:r>
              <a:rPr lang="el-GR" sz="2800" dirty="0"/>
              <a:t>αυτών που διάλεξες.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18812" y="2634194"/>
            <a:ext cx="781388" cy="490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 animBg="1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33400"/>
            <a:ext cx="931435" cy="23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u="sng" dirty="0">
                <a:solidFill>
                  <a:srgbClr val="CC3300"/>
                </a:solidFill>
              </a:rPr>
              <a:t>Αντίθετα</a:t>
            </a:r>
            <a:endParaRPr lang="en-US" b="1" u="sng" dirty="0">
              <a:solidFill>
                <a:srgbClr val="CC33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1295400"/>
            <a:ext cx="5943600" cy="1524000"/>
          </a:xfrm>
          <a:prstGeom prst="wedgeRoundRectCallout">
            <a:avLst>
              <a:gd name="adj1" fmla="val 67835"/>
              <a:gd name="adj2" fmla="val -49454"/>
              <a:gd name="adj3" fmla="val 16667"/>
            </a:avLst>
          </a:prstGeom>
          <a:solidFill>
            <a:srgbClr val="EFEFF5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Οι λέξεις που έχουν </a:t>
            </a:r>
            <a:r>
              <a:rPr lang="el-GR" sz="2800" u="sng" dirty="0">
                <a:solidFill>
                  <a:srgbClr val="CC3300"/>
                </a:solidFill>
              </a:rPr>
              <a:t>αντίθετη</a:t>
            </a:r>
            <a:r>
              <a:rPr lang="el-GR" sz="2800" u="sng" dirty="0">
                <a:solidFill>
                  <a:srgbClr val="FF6600"/>
                </a:solidFill>
              </a:rPr>
              <a:t> </a:t>
            </a:r>
            <a:r>
              <a:rPr lang="el-GR" sz="2800" u="sng" dirty="0">
                <a:solidFill>
                  <a:srgbClr val="CC3300"/>
                </a:solidFill>
              </a:rPr>
              <a:t>σημασία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λέγονται</a:t>
            </a:r>
            <a:r>
              <a:rPr lang="el-GR" sz="2800" dirty="0">
                <a:solidFill>
                  <a:srgbClr val="990099"/>
                </a:solidFill>
              </a:rPr>
              <a:t> </a:t>
            </a:r>
            <a:r>
              <a:rPr lang="el-GR" sz="2800" u="sng" dirty="0">
                <a:solidFill>
                  <a:srgbClr val="CC3300"/>
                </a:solidFill>
              </a:rPr>
              <a:t>αντίθετες λέξεις </a:t>
            </a:r>
            <a:r>
              <a:rPr lang="el-GR" sz="2800" dirty="0">
                <a:solidFill>
                  <a:schemeClr val="tx1"/>
                </a:solidFill>
              </a:rPr>
              <a:t>ή</a:t>
            </a:r>
            <a:r>
              <a:rPr lang="el-GR" sz="2800" dirty="0">
                <a:solidFill>
                  <a:srgbClr val="FF6600"/>
                </a:solidFill>
              </a:rPr>
              <a:t> </a:t>
            </a:r>
            <a:r>
              <a:rPr lang="el-GR" sz="2800" b="1" u="sng" dirty="0">
                <a:solidFill>
                  <a:srgbClr val="CC3300"/>
                </a:solidFill>
              </a:rPr>
              <a:t>αντίθετα</a:t>
            </a:r>
            <a:r>
              <a:rPr lang="el-GR" sz="2800" dirty="0">
                <a:solidFill>
                  <a:srgbClr val="CC3300"/>
                </a:solidFill>
              </a:rPr>
              <a:t>.</a:t>
            </a: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3048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C3300"/>
                </a:solidFill>
              </a:rPr>
              <a:t>Παραδείγματα αντίθετων:</a:t>
            </a:r>
            <a:endParaRPr lang="en-US" sz="2400" b="1" dirty="0">
              <a:solidFill>
                <a:srgbClr val="CC33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581400"/>
            <a:ext cx="8382000" cy="2895600"/>
          </a:xfrm>
          <a:prstGeom prst="roundRect">
            <a:avLst/>
          </a:prstGeom>
          <a:solidFill>
            <a:srgbClr val="FF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641597"/>
            <a:ext cx="2527300" cy="146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54936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Είναι ένα </a:t>
            </a:r>
            <a:r>
              <a:rPr lang="el-GR" sz="2400" b="1" u="sng" dirty="0"/>
              <a:t>παλιό</a:t>
            </a:r>
            <a:r>
              <a:rPr lang="el-GR" sz="2400" dirty="0"/>
              <a:t> σπίτι.</a:t>
            </a:r>
          </a:p>
          <a:p>
            <a:r>
              <a:rPr lang="el-GR" sz="2400" dirty="0"/>
              <a:t>Είναι ένα </a:t>
            </a:r>
            <a:r>
              <a:rPr lang="el-GR" sz="2400" b="1" u="sng" dirty="0">
                <a:solidFill>
                  <a:srgbClr val="FF0000"/>
                </a:solidFill>
              </a:rPr>
              <a:t>καινούριο</a:t>
            </a:r>
            <a:r>
              <a:rPr lang="el-GR" sz="2400" dirty="0"/>
              <a:t> σπίτι.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2184400" y="4893129"/>
            <a:ext cx="419100" cy="6858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96876"/>
            <a:ext cx="2279408" cy="148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6096000" y="4893130"/>
            <a:ext cx="419100" cy="68580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43400" y="5486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Είναι ένας </a:t>
            </a:r>
            <a:r>
              <a:rPr lang="el-GR" sz="2400" b="1" u="sng" dirty="0"/>
              <a:t>μεγάλος</a:t>
            </a:r>
            <a:r>
              <a:rPr lang="el-GR" sz="2400" dirty="0"/>
              <a:t> ελέφαντας.</a:t>
            </a:r>
          </a:p>
          <a:p>
            <a:r>
              <a:rPr lang="el-GR" sz="2400" dirty="0"/>
              <a:t>Είναι ένας </a:t>
            </a:r>
            <a:r>
              <a:rPr lang="el-GR" sz="2400" b="1" u="sng" dirty="0">
                <a:solidFill>
                  <a:srgbClr val="FF0000"/>
                </a:solidFill>
              </a:rPr>
              <a:t>μικρός</a:t>
            </a:r>
            <a:r>
              <a:rPr lang="el-GR" sz="2400" dirty="0"/>
              <a:t> ελέφαντας.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5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7786" y="1925826"/>
            <a:ext cx="8382000" cy="4419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el-GR" sz="3200" dirty="0"/>
              <a:t>Θα μπορούσες να σκεφτείς ένα </a:t>
            </a:r>
            <a:r>
              <a:rPr lang="el-GR" sz="3200" b="1" u="sng" dirty="0">
                <a:solidFill>
                  <a:srgbClr val="FF6600"/>
                </a:solidFill>
              </a:rPr>
              <a:t>αντίθετο</a:t>
            </a:r>
            <a:r>
              <a:rPr lang="el-GR" sz="3200" dirty="0"/>
              <a:t> για κάθε ένα από τα παρακάτω επίθετα;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2228" y="1999593"/>
            <a:ext cx="3996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l-GR" sz="2800" dirty="0">
                <a:solidFill>
                  <a:srgbClr val="FF6600"/>
                </a:solidFill>
              </a:rPr>
              <a:t>ψηλός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FF6600"/>
                </a:solidFill>
              </a:rPr>
              <a:t>ζεστό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FF6600"/>
                </a:solidFill>
              </a:rPr>
              <a:t>πολύχρωμα</a:t>
            </a:r>
          </a:p>
          <a:p>
            <a:endParaRPr lang="el-GR" sz="2800" dirty="0"/>
          </a:p>
          <a:p>
            <a:r>
              <a:rPr lang="en-US" sz="2800" dirty="0"/>
              <a:t>   </a:t>
            </a:r>
            <a:r>
              <a:rPr lang="en-US" sz="2800" dirty="0">
                <a:solidFill>
                  <a:srgbClr val="990099"/>
                </a:solidFill>
              </a:rPr>
              <a:t> </a:t>
            </a:r>
            <a:r>
              <a:rPr lang="el-GR" sz="2800" dirty="0">
                <a:solidFill>
                  <a:srgbClr val="FF6600"/>
                </a:solidFill>
              </a:rPr>
              <a:t>μεγάλη</a:t>
            </a:r>
            <a:r>
              <a:rPr lang="el-GR" sz="2800" dirty="0">
                <a:solidFill>
                  <a:srgbClr val="660066"/>
                </a:solidFill>
              </a:rPr>
              <a:t> </a:t>
            </a:r>
            <a:r>
              <a:rPr lang="el-GR" sz="2800" dirty="0">
                <a:solidFill>
                  <a:srgbClr val="990099"/>
                </a:solidFill>
              </a:rPr>
              <a:t>                              </a:t>
            </a:r>
          </a:p>
          <a:p>
            <a:endParaRPr lang="el-GR" sz="2800" dirty="0"/>
          </a:p>
          <a:p>
            <a:r>
              <a:rPr lang="en-US" sz="2800" dirty="0"/>
              <a:t>    </a:t>
            </a:r>
            <a:r>
              <a:rPr lang="el-GR" sz="2800" dirty="0">
                <a:solidFill>
                  <a:srgbClr val="FF6600"/>
                </a:solidFill>
              </a:rPr>
              <a:t>φωτεινός</a:t>
            </a:r>
            <a:r>
              <a:rPr lang="el-GR" sz="2800" dirty="0">
                <a:solidFill>
                  <a:srgbClr val="990099"/>
                </a:solidFill>
              </a:rPr>
              <a:t>                                 </a:t>
            </a:r>
          </a:p>
          <a:p>
            <a:endParaRPr lang="el-GR" dirty="0">
              <a:solidFill>
                <a:srgbClr val="990099"/>
              </a:solidFill>
            </a:endParaRPr>
          </a:p>
          <a:p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00398" y="2209800"/>
            <a:ext cx="1371602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00398" y="3048000"/>
            <a:ext cx="1371601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0399" y="3886200"/>
            <a:ext cx="1389993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398" y="4724400"/>
            <a:ext cx="1408388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00398" y="5562600"/>
            <a:ext cx="1408388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9200" y="20468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κοντός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9387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κρύο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37769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μονόχρωμα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46151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μικρή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5453390"/>
            <a:ext cx="34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σκοτεινός</a:t>
            </a:r>
            <a:r>
              <a:rPr lang="en-US" sz="2800" dirty="0"/>
              <a:t> </a:t>
            </a:r>
            <a:endParaRPr lang="el-G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3" y="3531537"/>
            <a:ext cx="962482" cy="8880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26" y="1724287"/>
            <a:ext cx="933453" cy="116842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7" y="2689067"/>
            <a:ext cx="1150883" cy="104473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00210"/>
            <a:ext cx="1186025" cy="89917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39" y="5326388"/>
            <a:ext cx="1473488" cy="77722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449240" cy="27668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219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2400" dirty="0"/>
              <a:t>Εντόπισε στο κρυπτόλεξο 5 συνώνυμα του πιο κάτω επιθέτου:</a:t>
            </a:r>
            <a:br>
              <a:rPr lang="el-GR" sz="2400" dirty="0"/>
            </a:br>
            <a:r>
              <a:rPr lang="el-GR" sz="2400" dirty="0">
                <a:solidFill>
                  <a:srgbClr val="660066"/>
                </a:solidFill>
              </a:rPr>
              <a:t>«Περάσαμε μια </a:t>
            </a:r>
            <a:r>
              <a:rPr lang="el-GR" sz="2400" b="1" u="sng" dirty="0">
                <a:solidFill>
                  <a:srgbClr val="FF6600"/>
                </a:solidFill>
              </a:rPr>
              <a:t>ωραία</a:t>
            </a:r>
            <a:r>
              <a:rPr lang="el-GR" sz="2400" dirty="0">
                <a:solidFill>
                  <a:srgbClr val="660066"/>
                </a:solidFill>
              </a:rPr>
              <a:t> μέρα στο χωριό!»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2629"/>
            <a:ext cx="3048000" cy="29034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Έχεις </a:t>
            </a:r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ένα λεπτό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χρόνο να ψάξεις, πριν ξεκινήσουν να εμφανίζονται οι απαντήσεις…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35" y="1506540"/>
            <a:ext cx="5486400" cy="516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4287"/>
            <a:ext cx="719058" cy="11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562855"/>
            <a:ext cx="3124200" cy="278054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1600200"/>
            <a:ext cx="205740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67300" y="5638800"/>
            <a:ext cx="308610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6247645" y="4114045"/>
            <a:ext cx="343051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400000">
            <a:off x="1139186" y="3882385"/>
            <a:ext cx="5113028" cy="38100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5400000">
            <a:off x="2758435" y="3329935"/>
            <a:ext cx="4122429" cy="4953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6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759</TotalTime>
  <Words>304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Unicode MS</vt:lpstr>
      <vt:lpstr>Clarity</vt:lpstr>
      <vt:lpstr>Συνωνυμα  και αντιθετα</vt:lpstr>
      <vt:lpstr>PowerPoint Presentation</vt:lpstr>
      <vt:lpstr>Τα επίθετα που διάλεξες για να περιγράψεις την ομπρέλα, πολύχρωμη -  χρωματιστή, έχουν παρόμοια σημασία,  το ίδιο και τα επίθετα που διάλεξες για να περιγράψεις τον κύριο, αδύνατος – λεπτός</vt:lpstr>
      <vt:lpstr>Συνώνυμα</vt:lpstr>
      <vt:lpstr>Θα μπορούσες να σκεφτείς ένα συνώνυμο για κάθε ένα από τα παρακάτω επίθετα;</vt:lpstr>
      <vt:lpstr>PowerPoint Presentation</vt:lpstr>
      <vt:lpstr>PowerPoint Presentation</vt:lpstr>
      <vt:lpstr>Θα μπορούσες να σκεφτείς ένα αντίθετο για κάθε ένα από τα παρακάτω επίθετα;</vt:lpstr>
      <vt:lpstr>Εντόπισε στο κρυπτόλεξο 5 συνώνυμα του πιο κάτω επιθέτου: «Περάσαμε μια ωραία μέρα στο χωριό!»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Στέλιος Στέλιου</cp:lastModifiedBy>
  <cp:revision>53</cp:revision>
  <dcterms:created xsi:type="dcterms:W3CDTF">2020-04-22T21:17:40Z</dcterms:created>
  <dcterms:modified xsi:type="dcterms:W3CDTF">2021-01-12T09:17:29Z</dcterms:modified>
</cp:coreProperties>
</file>